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33"/>
  </p:notesMasterIdLst>
  <p:sldIdLst>
    <p:sldId id="256" r:id="rId2"/>
    <p:sldId id="258" r:id="rId3"/>
    <p:sldId id="267" r:id="rId4"/>
    <p:sldId id="257" r:id="rId5"/>
    <p:sldId id="281" r:id="rId6"/>
    <p:sldId id="279" r:id="rId7"/>
    <p:sldId id="270" r:id="rId8"/>
    <p:sldId id="269" r:id="rId9"/>
    <p:sldId id="274" r:id="rId10"/>
    <p:sldId id="275" r:id="rId11"/>
    <p:sldId id="302" r:id="rId12"/>
    <p:sldId id="305" r:id="rId13"/>
    <p:sldId id="303" r:id="rId14"/>
    <p:sldId id="288" r:id="rId15"/>
    <p:sldId id="290" r:id="rId16"/>
    <p:sldId id="289" r:id="rId17"/>
    <p:sldId id="293" r:id="rId18"/>
    <p:sldId id="294" r:id="rId19"/>
    <p:sldId id="295" r:id="rId20"/>
    <p:sldId id="296" r:id="rId21"/>
    <p:sldId id="297" r:id="rId22"/>
    <p:sldId id="300" r:id="rId23"/>
    <p:sldId id="301" r:id="rId24"/>
    <p:sldId id="299" r:id="rId25"/>
    <p:sldId id="298" r:id="rId26"/>
    <p:sldId id="277" r:id="rId27"/>
    <p:sldId id="280" r:id="rId28"/>
    <p:sldId id="282" r:id="rId29"/>
    <p:sldId id="304" r:id="rId30"/>
    <p:sldId id="292" r:id="rId31"/>
    <p:sldId id="268" r:id="rId3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75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59"/>
    <p:restoredTop sz="94705"/>
  </p:normalViewPr>
  <p:slideViewPr>
    <p:cSldViewPr snapToGrid="0" snapToObjects="1">
      <p:cViewPr>
        <p:scale>
          <a:sx n="60" d="100"/>
          <a:sy n="60" d="100"/>
        </p:scale>
        <p:origin x="-54"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10.xml"/><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11.xm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12.xml"/><Relationship Id="rId4"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6.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7.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8.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oleObject" Target="file:///\\localhost\Users\Rashidshar\Desktop\Presentation%20PSST%202016\PSST%20Liars%20Charts.xlsx" TargetMode="External"/><Relationship Id="rId1" Type="http://schemas.openxmlformats.org/officeDocument/2006/relationships/themeOverride" Target="../theme/themeOverride9.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lvi Nastaleeq" panose="02000503000000020004" pitchFamily="2" charset="-78"/>
                <a:ea typeface="+mn-ea"/>
                <a:cs typeface="Alvi Nastaleeq" panose="02000503000000020004" pitchFamily="2" charset="-78"/>
              </a:defRPr>
            </a:pPr>
            <a:r>
              <a:rPr lang="ar-SA" sz="2400" b="1" i="0" u="none" strike="noStrike" baseline="0">
                <a:effectLst/>
                <a:latin typeface="Alvi Nastaleeq" panose="02000503000000020004" pitchFamily="2" charset="-78"/>
                <a:cs typeface="Alvi Nastaleeq" panose="02000503000000020004" pitchFamily="2" charset="-78"/>
              </a:rPr>
              <a:t>لوگ زیادہ تر جھوٹ بولتے ہیں</a:t>
            </a:r>
            <a:r>
              <a:rPr lang="ar-SA" sz="2400" b="1" i="0" u="none" strike="noStrike" baseline="0">
                <a:effectLst>
                  <a:outerShdw blurRad="50800" dist="38100" dir="5400000" algn="t" rotWithShape="0">
                    <a:prstClr val="black">
                      <a:alpha val="40000"/>
                    </a:prstClr>
                  </a:outerShdw>
                </a:effectLst>
                <a:latin typeface="Alvi Nastaleeq" panose="02000503000000020004" pitchFamily="2" charset="-78"/>
                <a:cs typeface="Alvi Nastaleeq" panose="02000503000000020004" pitchFamily="2" charset="-78"/>
              </a:rPr>
              <a:t> </a:t>
            </a:r>
            <a:endParaRPr lang="en-US" sz="2400">
              <a:latin typeface="Alvi Nastaleeq" panose="02000503000000020004" pitchFamily="2" charset="-78"/>
              <a:cs typeface="Alvi Nastaleeq" panose="02000503000000020004" pitchFamily="2" charset="-78"/>
            </a:endParaRPr>
          </a:p>
        </c:rich>
      </c:tx>
      <c:layout/>
      <c:overlay val="0"/>
      <c:spPr>
        <a:noFill/>
        <a:ln>
          <a:noFill/>
        </a:ln>
        <a:effectLst/>
      </c:spPr>
    </c:title>
    <c:autoTitleDeleted val="0"/>
    <c:plotArea>
      <c:layout/>
      <c:barChart>
        <c:barDir val="col"/>
        <c:grouping val="clustered"/>
        <c:varyColors val="1"/>
        <c:ser>
          <c:idx val="0"/>
          <c:order val="0"/>
          <c:spPr>
            <a:solidFill>
              <a:srgbClr val="C00000"/>
            </a:solidFill>
          </c:spPr>
          <c:invertIfNegative val="0"/>
          <c:dPt>
            <c:idx val="0"/>
            <c:invertIfNegative val="0"/>
            <c:bubble3D val="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1-E09E-4E08-ADF7-F09CA2FB4228}"/>
              </c:ext>
            </c:extLst>
          </c:dPt>
          <c:dPt>
            <c:idx val="1"/>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3-E09E-4E08-ADF7-F09CA2FB4228}"/>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(Sheet1!$C$11,Sheet1!$C$14)</c:f>
              <c:strCache>
                <c:ptCount val="2"/>
                <c:pt idx="0">
                  <c:v>بالکل غلط</c:v>
                </c:pt>
                <c:pt idx="1">
                  <c:v>بالکل صحیح</c:v>
                </c:pt>
              </c:strCache>
            </c:strRef>
          </c:cat>
          <c:val>
            <c:numRef>
              <c:f>(Sheet1!$E$11,Sheet1!$E$13)</c:f>
              <c:numCache>
                <c:formatCode>General</c:formatCode>
                <c:ptCount val="2"/>
                <c:pt idx="0">
                  <c:v>25.7</c:v>
                </c:pt>
                <c:pt idx="1">
                  <c:v>74.3</c:v>
                </c:pt>
              </c:numCache>
            </c:numRef>
          </c:val>
          <c:extLst xmlns:c16r2="http://schemas.microsoft.com/office/drawing/2015/06/chart">
            <c:ext xmlns:c16="http://schemas.microsoft.com/office/drawing/2014/chart" uri="{C3380CC4-5D6E-409C-BE32-E72D297353CC}">
              <c16:uniqueId val="{00000004-E09E-4E08-ADF7-F09CA2FB4228}"/>
            </c:ext>
          </c:extLst>
        </c:ser>
        <c:dLbls>
          <c:showLegendKey val="0"/>
          <c:showVal val="0"/>
          <c:showCatName val="0"/>
          <c:showSerName val="0"/>
          <c:showPercent val="0"/>
          <c:showBubbleSize val="0"/>
        </c:dLbls>
        <c:gapWidth val="100"/>
        <c:overlap val="-24"/>
        <c:axId val="140515968"/>
        <c:axId val="140521856"/>
      </c:barChart>
      <c:catAx>
        <c:axId val="1405159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crossAx val="140521856"/>
        <c:crosses val="autoZero"/>
        <c:auto val="1"/>
        <c:lblAlgn val="ctr"/>
        <c:lblOffset val="100"/>
        <c:noMultiLvlLbl val="0"/>
      </c:catAx>
      <c:valAx>
        <c:axId val="140521856"/>
        <c:scaling>
          <c:orientation val="minMax"/>
          <c:max val="8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4051596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Persoon,</a:t>
            </a:r>
            <a:r>
              <a:rPr lang="en-US" sz="2400" b="1" baseline="0"/>
              <a:t> section &amp; department who deceives can not mainatain performance critera</a:t>
            </a:r>
            <a:endParaRPr lang="en-US" sz="2400" b="1"/>
          </a:p>
        </c:rich>
      </c:tx>
      <c:layout/>
      <c:overlay val="0"/>
      <c:spPr>
        <a:noFill/>
        <a:ln>
          <a:noFill/>
        </a:ln>
        <a:effectLst/>
      </c:spPr>
    </c:title>
    <c:autoTitleDeleted val="0"/>
    <c:plotArea>
      <c:layout/>
      <c:barChart>
        <c:barDir val="col"/>
        <c:grouping val="clustered"/>
        <c:varyColors val="0"/>
        <c:ser>
          <c:idx val="0"/>
          <c:order val="0"/>
          <c:spPr>
            <a:solidFill>
              <a:schemeClr val="accent6">
                <a:lumMod val="50000"/>
              </a:schemeClr>
            </a:solidFill>
            <a:ln w="19050">
              <a:solidFill>
                <a:schemeClr val="lt1"/>
              </a:solidFill>
            </a:ln>
            <a:effectLst/>
          </c:spPr>
          <c:invertIfNegative val="0"/>
          <c:dPt>
            <c:idx val="0"/>
            <c:invertIfNegative val="0"/>
            <c:bubble3D val="0"/>
            <c:spPr>
              <a:solidFill>
                <a:srgbClr val="C00000"/>
              </a:solidFill>
              <a:ln w="19050">
                <a:solidFill>
                  <a:schemeClr val="lt1"/>
                </a:solidFill>
              </a:ln>
              <a:effectLst/>
            </c:spPr>
          </c:dPt>
          <c:dPt>
            <c:idx val="1"/>
            <c:invertIfNegative val="0"/>
            <c:bubble3D val="0"/>
            <c:spPr>
              <a:solidFill>
                <a:srgbClr val="C0000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Sheet1!$C$251:$C$254</c:f>
              <c:strCache>
                <c:ptCount val="4"/>
                <c:pt idx="0">
                  <c:v>بالکل غلط</c:v>
                </c:pt>
                <c:pt idx="1">
                  <c:v>غلط</c:v>
                </c:pt>
                <c:pt idx="2">
                  <c:v>صحیح</c:v>
                </c:pt>
                <c:pt idx="3">
                  <c:v>بالکل صحیح</c:v>
                </c:pt>
              </c:strCache>
            </c:strRef>
          </c:cat>
          <c:val>
            <c:numRef>
              <c:f>Sheet1!$D$251:$D$254</c:f>
              <c:numCache>
                <c:formatCode>General</c:formatCode>
                <c:ptCount val="4"/>
                <c:pt idx="0">
                  <c:v>31.1</c:v>
                </c:pt>
                <c:pt idx="1">
                  <c:v>15.5</c:v>
                </c:pt>
                <c:pt idx="2">
                  <c:v>40.299999999999997</c:v>
                </c:pt>
                <c:pt idx="3">
                  <c:v>13.1</c:v>
                </c:pt>
              </c:numCache>
            </c:numRef>
          </c:val>
        </c:ser>
        <c:dLbls>
          <c:showLegendKey val="0"/>
          <c:showVal val="0"/>
          <c:showCatName val="0"/>
          <c:showSerName val="0"/>
          <c:showPercent val="0"/>
          <c:showBubbleSize val="0"/>
        </c:dLbls>
        <c:gapWidth val="150"/>
        <c:axId val="141321344"/>
        <c:axId val="141322880"/>
      </c:barChart>
      <c:catAx>
        <c:axId val="141321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41322880"/>
        <c:crosses val="autoZero"/>
        <c:auto val="1"/>
        <c:lblAlgn val="ctr"/>
        <c:lblOffset val="100"/>
        <c:noMultiLvlLbl val="0"/>
      </c:catAx>
      <c:valAx>
        <c:axId val="14132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32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Employee</a:t>
            </a:r>
            <a:r>
              <a:rPr lang="en-US" sz="2400" b="1" baseline="0" dirty="0"/>
              <a:t> </a:t>
            </a:r>
            <a:r>
              <a:rPr lang="en-US" sz="2400" b="1" dirty="0"/>
              <a:t>never deceives Management</a:t>
            </a:r>
          </a:p>
        </c:rich>
      </c:tx>
      <c:layout/>
      <c:overlay val="0"/>
      <c:spPr>
        <a:noFill/>
        <a:ln>
          <a:noFill/>
        </a:ln>
        <a:effectLst/>
      </c:spPr>
    </c:title>
    <c:autoTitleDeleted val="0"/>
    <c:plotArea>
      <c:layout/>
      <c:barChart>
        <c:barDir val="col"/>
        <c:grouping val="clustered"/>
        <c:varyColors val="0"/>
        <c:ser>
          <c:idx val="0"/>
          <c:order val="0"/>
          <c:spPr>
            <a:solidFill>
              <a:schemeClr val="accent6">
                <a:lumMod val="50000"/>
              </a:schemeClr>
            </a:solidFill>
            <a:ln>
              <a:noFill/>
            </a:ln>
            <a:effectLst/>
          </c:spPr>
          <c:invertIfNegative val="0"/>
          <c:dPt>
            <c:idx val="2"/>
            <c:invertIfNegative val="0"/>
            <c:bubble3D val="0"/>
            <c:spPr>
              <a:solidFill>
                <a:srgbClr val="C00000"/>
              </a:solidFill>
              <a:ln>
                <a:noFill/>
              </a:ln>
              <a:effectLst/>
            </c:spPr>
          </c:dPt>
          <c:dPt>
            <c:idx val="3"/>
            <c:invertIfNegative val="0"/>
            <c:bubble3D val="0"/>
            <c:spPr>
              <a:solidFill>
                <a:srgbClr val="C0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Sheet1!$C$191:$C$194</c:f>
              <c:strCache>
                <c:ptCount val="4"/>
                <c:pt idx="0">
                  <c:v>بالکل غلط</c:v>
                </c:pt>
                <c:pt idx="1">
                  <c:v>غلط</c:v>
                </c:pt>
                <c:pt idx="2">
                  <c:v>صحیح</c:v>
                </c:pt>
                <c:pt idx="3">
                  <c:v>بالکل صحیح</c:v>
                </c:pt>
              </c:strCache>
            </c:strRef>
          </c:cat>
          <c:val>
            <c:numRef>
              <c:f>Sheet1!$D$191:$D$194</c:f>
              <c:numCache>
                <c:formatCode>General</c:formatCode>
                <c:ptCount val="4"/>
                <c:pt idx="0">
                  <c:v>47.6</c:v>
                </c:pt>
                <c:pt idx="1">
                  <c:v>26.7</c:v>
                </c:pt>
                <c:pt idx="2">
                  <c:v>14.1</c:v>
                </c:pt>
                <c:pt idx="3">
                  <c:v>11.7</c:v>
                </c:pt>
              </c:numCache>
            </c:numRef>
          </c:val>
        </c:ser>
        <c:dLbls>
          <c:showLegendKey val="0"/>
          <c:showVal val="0"/>
          <c:showCatName val="0"/>
          <c:showSerName val="0"/>
          <c:showPercent val="0"/>
          <c:showBubbleSize val="0"/>
        </c:dLbls>
        <c:gapWidth val="219"/>
        <c:overlap val="-27"/>
        <c:axId val="140771328"/>
        <c:axId val="140772864"/>
      </c:barChart>
      <c:catAx>
        <c:axId val="14077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140772864"/>
        <c:crosses val="autoZero"/>
        <c:auto val="1"/>
        <c:lblAlgn val="ctr"/>
        <c:lblOffset val="100"/>
        <c:noMultiLvlLbl val="0"/>
      </c:catAx>
      <c:valAx>
        <c:axId val="140772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77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a:t>Management never </a:t>
            </a:r>
            <a:r>
              <a:rPr lang="en-US" sz="2800" b="1" dirty="0" smtClean="0"/>
              <a:t>lies </a:t>
            </a:r>
            <a:r>
              <a:rPr lang="en-US" sz="2800" b="1" baseline="0" dirty="0" smtClean="0"/>
              <a:t>to employee</a:t>
            </a:r>
            <a:endParaRPr lang="en-US" sz="2800" b="1" dirty="0"/>
          </a:p>
        </c:rich>
      </c:tx>
      <c:layout/>
      <c:overlay val="0"/>
      <c:spPr>
        <a:noFill/>
        <a:ln>
          <a:noFill/>
        </a:ln>
        <a:effectLst/>
      </c:spPr>
    </c:title>
    <c:autoTitleDeleted val="0"/>
    <c:plotArea>
      <c:layout/>
      <c:barChart>
        <c:barDir val="col"/>
        <c:grouping val="clustered"/>
        <c:varyColors val="0"/>
        <c:ser>
          <c:idx val="0"/>
          <c:order val="0"/>
          <c:spPr>
            <a:solidFill>
              <a:schemeClr val="accent6">
                <a:lumMod val="50000"/>
              </a:schemeClr>
            </a:solidFill>
            <a:ln>
              <a:noFill/>
            </a:ln>
            <a:effectLst/>
          </c:spPr>
          <c:invertIfNegative val="0"/>
          <c:dPt>
            <c:idx val="2"/>
            <c:invertIfNegative val="0"/>
            <c:bubble3D val="0"/>
            <c:spPr>
              <a:solidFill>
                <a:srgbClr val="C00000"/>
              </a:solidFill>
              <a:ln>
                <a:noFill/>
              </a:ln>
              <a:effectLst/>
            </c:spPr>
          </c:dPt>
          <c:dPt>
            <c:idx val="3"/>
            <c:invertIfNegative val="0"/>
            <c:bubble3D val="0"/>
            <c:spPr>
              <a:solidFill>
                <a:srgbClr val="C0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Sheet1!$C$183:$C$186</c:f>
              <c:strCache>
                <c:ptCount val="4"/>
                <c:pt idx="0">
                  <c:v>بالکل غلط</c:v>
                </c:pt>
                <c:pt idx="1">
                  <c:v>غلط</c:v>
                </c:pt>
                <c:pt idx="2">
                  <c:v>صحیح</c:v>
                </c:pt>
                <c:pt idx="3">
                  <c:v>بالکل صحیح</c:v>
                </c:pt>
              </c:strCache>
            </c:strRef>
          </c:cat>
          <c:val>
            <c:numRef>
              <c:f>Sheet1!$D$183:$D$186</c:f>
              <c:numCache>
                <c:formatCode>General</c:formatCode>
                <c:ptCount val="4"/>
                <c:pt idx="0">
                  <c:v>56.3</c:v>
                </c:pt>
                <c:pt idx="1">
                  <c:v>26.7</c:v>
                </c:pt>
                <c:pt idx="2">
                  <c:v>8.3000000000000007</c:v>
                </c:pt>
                <c:pt idx="3">
                  <c:v>8.6999999999999993</c:v>
                </c:pt>
              </c:numCache>
            </c:numRef>
          </c:val>
        </c:ser>
        <c:dLbls>
          <c:showLegendKey val="0"/>
          <c:showVal val="0"/>
          <c:showCatName val="0"/>
          <c:showSerName val="0"/>
          <c:showPercent val="0"/>
          <c:showBubbleSize val="0"/>
        </c:dLbls>
        <c:gapWidth val="219"/>
        <c:overlap val="-27"/>
        <c:axId val="140810880"/>
        <c:axId val="140824960"/>
      </c:barChart>
      <c:catAx>
        <c:axId val="14081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140824960"/>
        <c:crosses val="autoZero"/>
        <c:auto val="1"/>
        <c:lblAlgn val="ctr"/>
        <c:lblOffset val="100"/>
        <c:noMultiLvlLbl val="0"/>
      </c:catAx>
      <c:valAx>
        <c:axId val="140824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1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lvi Nastaleeq" panose="02000503000000020004" pitchFamily="2" charset="-78"/>
                <a:ea typeface="+mn-ea"/>
                <a:cs typeface="Alvi Nastaleeq" panose="02000503000000020004" pitchFamily="2" charset="-78"/>
              </a:defRPr>
            </a:pPr>
            <a:r>
              <a:rPr lang="ar-SA" sz="2400" b="1" i="0" u="none" strike="noStrike" baseline="0">
                <a:effectLst/>
                <a:latin typeface="Alvi Nastaleeq" panose="02000503000000020004" pitchFamily="2" charset="-78"/>
                <a:cs typeface="Alvi Nastaleeq" panose="02000503000000020004" pitchFamily="2" charset="-78"/>
              </a:rPr>
              <a:t>لوگ جھوٹ بول کر کارکردگی بڑھاتے ہیں</a:t>
            </a:r>
            <a:r>
              <a:rPr lang="en-US" sz="2400" b="1" i="0" u="none" strike="noStrike" baseline="0">
                <a:effectLst/>
                <a:latin typeface="Alvi Nastaleeq" panose="02000503000000020004" pitchFamily="2" charset="-78"/>
                <a:cs typeface="Alvi Nastaleeq" panose="02000503000000020004" pitchFamily="2" charset="-78"/>
              </a:rPr>
              <a:t> </a:t>
            </a:r>
            <a:endParaRPr lang="en-US" sz="2400">
              <a:latin typeface="Alvi Nastaleeq" panose="02000503000000020004" pitchFamily="2" charset="-78"/>
              <a:cs typeface="Alvi Nastaleeq" panose="02000503000000020004" pitchFamily="2" charset="-78"/>
            </a:endParaRPr>
          </a:p>
        </c:rich>
      </c:tx>
      <c:layout/>
      <c:overlay val="0"/>
      <c:spPr>
        <a:noFill/>
        <a:ln>
          <a:noFill/>
        </a:ln>
        <a:effectLst/>
      </c:spPr>
    </c:title>
    <c:autoTitleDeleted val="0"/>
    <c:plotArea>
      <c:layout/>
      <c:barChart>
        <c:barDir val="bar"/>
        <c:grouping val="clustered"/>
        <c:varyColors val="1"/>
        <c:ser>
          <c:idx val="0"/>
          <c:order val="0"/>
          <c:invertIfNegative val="0"/>
          <c:dPt>
            <c:idx val="0"/>
            <c:invertIfNegative val="0"/>
            <c:bubble3D val="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1-AE15-484C-B765-A5EF6B1E098A}"/>
              </c:ext>
            </c:extLst>
          </c:dPt>
          <c:dPt>
            <c:idx val="1"/>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25400" h="12700"/>
              </a:sp3d>
            </c:spPr>
            <c:extLst xmlns:c16r2="http://schemas.microsoft.com/office/drawing/2015/06/chart">
              <c:ext xmlns:c16="http://schemas.microsoft.com/office/drawing/2014/chart" uri="{C3380CC4-5D6E-409C-BE32-E72D297353CC}">
                <c16:uniqueId val="{00000003-AE15-484C-B765-A5EF6B1E098A}"/>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(Sheet1!$C$4,Sheet1!$C$5)</c:f>
              <c:strCache>
                <c:ptCount val="2"/>
                <c:pt idx="0">
                  <c:v>غلط</c:v>
                </c:pt>
                <c:pt idx="1">
                  <c:v>صحیح</c:v>
                </c:pt>
              </c:strCache>
            </c:strRef>
          </c:cat>
          <c:val>
            <c:numRef>
              <c:f>Sheet1!$E$4:$E$5</c:f>
              <c:numCache>
                <c:formatCode>General</c:formatCode>
                <c:ptCount val="2"/>
                <c:pt idx="0">
                  <c:v>31</c:v>
                </c:pt>
                <c:pt idx="1">
                  <c:v>69</c:v>
                </c:pt>
              </c:numCache>
            </c:numRef>
          </c:val>
          <c:extLst xmlns:c16r2="http://schemas.microsoft.com/office/drawing/2015/06/chart">
            <c:ext xmlns:c16="http://schemas.microsoft.com/office/drawing/2014/chart" uri="{C3380CC4-5D6E-409C-BE32-E72D297353CC}">
              <c16:uniqueId val="{00000004-AE15-484C-B765-A5EF6B1E098A}"/>
            </c:ext>
          </c:extLst>
        </c:ser>
        <c:dLbls>
          <c:showLegendKey val="0"/>
          <c:showVal val="0"/>
          <c:showCatName val="0"/>
          <c:showSerName val="0"/>
          <c:showPercent val="0"/>
          <c:showBubbleSize val="0"/>
        </c:dLbls>
        <c:gapWidth val="82"/>
        <c:overlap val="-30"/>
        <c:axId val="140552832"/>
        <c:axId val="140976512"/>
      </c:barChart>
      <c:catAx>
        <c:axId val="140552832"/>
        <c:scaling>
          <c:orientation val="maxMin"/>
        </c:scaling>
        <c:delete val="0"/>
        <c:axPos val="r"/>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crossAx val="140976512"/>
        <c:crosses val="autoZero"/>
        <c:auto val="1"/>
        <c:lblAlgn val="ctr"/>
        <c:lblOffset val="100"/>
        <c:noMultiLvlLbl val="0"/>
      </c:catAx>
      <c:valAx>
        <c:axId val="140976512"/>
        <c:scaling>
          <c:orientation val="maxMin"/>
        </c:scaling>
        <c:delete val="0"/>
        <c:axPos val="t"/>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4055283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Employees lying to hide their mistakes</a:t>
            </a:r>
          </a:p>
        </c:rich>
      </c:tx>
      <c:layout/>
      <c:overlay val="0"/>
      <c:spPr>
        <a:noFill/>
        <a:ln>
          <a:noFill/>
        </a:ln>
        <a:effectLst/>
      </c:sp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25400" h="12700"/>
            </a:sp3d>
          </c:spPr>
          <c:invertIfNegative val="0"/>
          <c:dPt>
            <c:idx val="2"/>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25400" h="12700"/>
              </a:sp3d>
            </c:spPr>
          </c:dPt>
          <c:dPt>
            <c:idx val="3"/>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25400" h="12700"/>
              </a:sp3d>
            </c:spPr>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Sheet1!$C$54:$C$57</c:f>
              <c:strCache>
                <c:ptCount val="4"/>
                <c:pt idx="0">
                  <c:v>بالکل غلط</c:v>
                </c:pt>
                <c:pt idx="1">
                  <c:v>غلط</c:v>
                </c:pt>
                <c:pt idx="2">
                  <c:v>صحیح</c:v>
                </c:pt>
                <c:pt idx="3">
                  <c:v>بالکل صحیح</c:v>
                </c:pt>
              </c:strCache>
            </c:strRef>
          </c:cat>
          <c:val>
            <c:numRef>
              <c:f>Sheet1!$D$54:$D$57</c:f>
              <c:numCache>
                <c:formatCode>General</c:formatCode>
                <c:ptCount val="4"/>
                <c:pt idx="0">
                  <c:v>1.9</c:v>
                </c:pt>
                <c:pt idx="1">
                  <c:v>6.3</c:v>
                </c:pt>
                <c:pt idx="2">
                  <c:v>41.7</c:v>
                </c:pt>
                <c:pt idx="3">
                  <c:v>50</c:v>
                </c:pt>
              </c:numCache>
            </c:numRef>
          </c:val>
        </c:ser>
        <c:dLbls>
          <c:showLegendKey val="0"/>
          <c:showVal val="0"/>
          <c:showCatName val="0"/>
          <c:showSerName val="0"/>
          <c:showPercent val="0"/>
          <c:showBubbleSize val="0"/>
        </c:dLbls>
        <c:gapWidth val="115"/>
        <c:overlap val="-20"/>
        <c:axId val="141010432"/>
        <c:axId val="141011968"/>
      </c:barChart>
      <c:catAx>
        <c:axId val="14101043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41011968"/>
        <c:crosses val="autoZero"/>
        <c:auto val="1"/>
        <c:lblAlgn val="ctr"/>
        <c:lblOffset val="100"/>
        <c:noMultiLvlLbl val="0"/>
      </c:catAx>
      <c:valAx>
        <c:axId val="141011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1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Management conduct impartial</a:t>
            </a:r>
            <a:r>
              <a:rPr lang="en-US" sz="2400" b="1" baseline="0" dirty="0"/>
              <a:t> inquiry to verify incidents</a:t>
            </a:r>
            <a:endParaRPr lang="en-US" sz="2400" b="1" dirty="0"/>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rgbClr val="C0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Sheet1!$C$70:$C$73</c:f>
              <c:strCache>
                <c:ptCount val="4"/>
                <c:pt idx="0">
                  <c:v>بالکل غلط</c:v>
                </c:pt>
                <c:pt idx="1">
                  <c:v>غلط</c:v>
                </c:pt>
                <c:pt idx="2">
                  <c:v>صحیح</c:v>
                </c:pt>
                <c:pt idx="3">
                  <c:v>بالکل صحیح</c:v>
                </c:pt>
              </c:strCache>
            </c:strRef>
          </c:cat>
          <c:val>
            <c:numRef>
              <c:f>Sheet1!$D$70:$D$73</c:f>
              <c:numCache>
                <c:formatCode>General</c:formatCode>
                <c:ptCount val="4"/>
                <c:pt idx="0">
                  <c:v>60.2</c:v>
                </c:pt>
                <c:pt idx="1">
                  <c:v>29.6</c:v>
                </c:pt>
                <c:pt idx="2">
                  <c:v>0.5</c:v>
                </c:pt>
                <c:pt idx="3">
                  <c:v>9.6999999999999993</c:v>
                </c:pt>
              </c:numCache>
            </c:numRef>
          </c:val>
        </c:ser>
        <c:dLbls>
          <c:showLegendKey val="0"/>
          <c:showVal val="0"/>
          <c:showCatName val="0"/>
          <c:showSerName val="0"/>
          <c:showPercent val="0"/>
          <c:showBubbleSize val="0"/>
        </c:dLbls>
        <c:gapWidth val="182"/>
        <c:axId val="141070720"/>
        <c:axId val="141072256"/>
      </c:barChart>
      <c:catAx>
        <c:axId val="141070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41072256"/>
        <c:crosses val="autoZero"/>
        <c:auto val="1"/>
        <c:lblAlgn val="ctr"/>
        <c:lblOffset val="100"/>
        <c:noMultiLvlLbl val="0"/>
      </c:catAx>
      <c:valAx>
        <c:axId val="141072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70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Silence is better than truthtelling</a:t>
            </a: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lumMod val="75000"/>
                </a:schemeClr>
              </a:solidFill>
              <a:ln>
                <a:noFill/>
              </a:ln>
              <a:effectLst/>
            </c:spPr>
          </c:dPt>
          <c:dPt>
            <c:idx val="1"/>
            <c:invertIfNegative val="0"/>
            <c:bubble3D val="0"/>
            <c:spPr>
              <a:solidFill>
                <a:schemeClr val="accent6">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Sheet1!$C$105:$C$108</c:f>
              <c:strCache>
                <c:ptCount val="4"/>
                <c:pt idx="0">
                  <c:v>بالکل غلط</c:v>
                </c:pt>
                <c:pt idx="1">
                  <c:v>غلط</c:v>
                </c:pt>
                <c:pt idx="2">
                  <c:v>صحیح</c:v>
                </c:pt>
                <c:pt idx="3">
                  <c:v>بالکل صحیح</c:v>
                </c:pt>
              </c:strCache>
            </c:strRef>
          </c:cat>
          <c:val>
            <c:numRef>
              <c:f>Sheet1!$D$105:$D$108</c:f>
              <c:numCache>
                <c:formatCode>General</c:formatCode>
                <c:ptCount val="4"/>
                <c:pt idx="0">
                  <c:v>28.2</c:v>
                </c:pt>
                <c:pt idx="1">
                  <c:v>45.1</c:v>
                </c:pt>
                <c:pt idx="2">
                  <c:v>10.7</c:v>
                </c:pt>
                <c:pt idx="3">
                  <c:v>16</c:v>
                </c:pt>
              </c:numCache>
            </c:numRef>
          </c:val>
        </c:ser>
        <c:dLbls>
          <c:showLegendKey val="0"/>
          <c:showVal val="0"/>
          <c:showCatName val="0"/>
          <c:showSerName val="0"/>
          <c:showPercent val="0"/>
          <c:showBubbleSize val="0"/>
        </c:dLbls>
        <c:gapWidth val="182"/>
        <c:axId val="141085696"/>
        <c:axId val="141132544"/>
      </c:barChart>
      <c:catAx>
        <c:axId val="141085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41132544"/>
        <c:crosses val="autoZero"/>
        <c:auto val="1"/>
        <c:lblAlgn val="ctr"/>
        <c:lblOffset val="100"/>
        <c:noMultiLvlLbl val="0"/>
      </c:catAx>
      <c:valAx>
        <c:axId val="141132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85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a:t>Truthtelling creates insecurity and uncertainity</a:t>
            </a:r>
          </a:p>
        </c:rich>
      </c:tx>
      <c:layout/>
      <c:overlay val="0"/>
      <c:spPr>
        <a:noFill/>
        <a:ln>
          <a:noFill/>
        </a:ln>
        <a:effectLst/>
      </c:spPr>
    </c:title>
    <c:autoTitleDeleted val="0"/>
    <c:plotArea>
      <c:layout/>
      <c:barChart>
        <c:barDir val="bar"/>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25400" h="12700"/>
            </a:sp3d>
          </c:spPr>
          <c:invertIfNegative val="0"/>
          <c:dPt>
            <c:idx val="2"/>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25400" h="12700"/>
              </a:sp3d>
            </c:spPr>
          </c:dPt>
          <c:dPt>
            <c:idx val="3"/>
            <c:invertIfNegative val="0"/>
            <c:bubble3D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25400" h="12700"/>
              </a:sp3d>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Sheet1!$C$121:$C$124</c:f>
              <c:strCache>
                <c:ptCount val="4"/>
                <c:pt idx="0">
                  <c:v>بالکل غلط</c:v>
                </c:pt>
                <c:pt idx="1">
                  <c:v>غلط</c:v>
                </c:pt>
                <c:pt idx="2">
                  <c:v>صحیح</c:v>
                </c:pt>
                <c:pt idx="3">
                  <c:v>بالکل صحیح</c:v>
                </c:pt>
              </c:strCache>
            </c:strRef>
          </c:cat>
          <c:val>
            <c:numRef>
              <c:f>Sheet1!$D$121:$D$124</c:f>
              <c:numCache>
                <c:formatCode>General</c:formatCode>
                <c:ptCount val="4"/>
                <c:pt idx="0">
                  <c:v>11.2</c:v>
                </c:pt>
                <c:pt idx="1">
                  <c:v>8.3000000000000007</c:v>
                </c:pt>
                <c:pt idx="2">
                  <c:v>51.5</c:v>
                </c:pt>
                <c:pt idx="3">
                  <c:v>29.1</c:v>
                </c:pt>
              </c:numCache>
            </c:numRef>
          </c:val>
        </c:ser>
        <c:dLbls>
          <c:showLegendKey val="0"/>
          <c:showVal val="0"/>
          <c:showCatName val="0"/>
          <c:showSerName val="0"/>
          <c:showPercent val="0"/>
          <c:showBubbleSize val="0"/>
        </c:dLbls>
        <c:gapWidth val="115"/>
        <c:overlap val="-20"/>
        <c:axId val="141182848"/>
        <c:axId val="141184384"/>
      </c:barChart>
      <c:catAx>
        <c:axId val="14118284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400" b="0" i="0" u="none" strike="noStrike" kern="1200" baseline="0">
                <a:solidFill>
                  <a:schemeClr val="lt1">
                    <a:lumMod val="85000"/>
                  </a:schemeClr>
                </a:solidFill>
                <a:latin typeface="+mn-lt"/>
                <a:ea typeface="+mn-ea"/>
                <a:cs typeface="+mn-cs"/>
              </a:defRPr>
            </a:pPr>
            <a:endParaRPr lang="en-US"/>
          </a:p>
        </c:txPr>
        <c:crossAx val="141184384"/>
        <c:crosses val="autoZero"/>
        <c:auto val="1"/>
        <c:lblAlgn val="ctr"/>
        <c:lblOffset val="100"/>
        <c:noMultiLvlLbl val="0"/>
      </c:catAx>
      <c:valAx>
        <c:axId val="14118438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4118284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Truthtelling increases performance &amp; productivty </a:t>
            </a:r>
          </a:p>
        </c:rich>
      </c:tx>
      <c:layout/>
      <c:overlay val="0"/>
      <c:spPr>
        <a:noFill/>
        <a:ln>
          <a:noFill/>
        </a:ln>
        <a:effectLst/>
      </c:spPr>
    </c:title>
    <c:autoTitleDeleted val="0"/>
    <c:plotArea>
      <c:layout/>
      <c:barChart>
        <c:barDir val="bar"/>
        <c:grouping val="clustered"/>
        <c:varyColors val="0"/>
        <c:ser>
          <c:idx val="0"/>
          <c:order val="0"/>
          <c:spPr>
            <a:solidFill>
              <a:schemeClr val="accent6">
                <a:lumMod val="75000"/>
              </a:schemeClr>
            </a:solidFill>
            <a:ln>
              <a:noFill/>
            </a:ln>
            <a:effectLst/>
          </c:spPr>
          <c:invertIfNegative val="0"/>
          <c:dPt>
            <c:idx val="0"/>
            <c:invertIfNegative val="0"/>
            <c:bubble3D val="0"/>
            <c:spPr>
              <a:solidFill>
                <a:srgbClr val="C00000"/>
              </a:solidFill>
              <a:ln>
                <a:noFill/>
              </a:ln>
              <a:effectLst/>
            </c:spPr>
          </c:dPt>
          <c:dPt>
            <c:idx val="1"/>
            <c:invertIfNegative val="0"/>
            <c:bubble3D val="0"/>
            <c:spPr>
              <a:solidFill>
                <a:srgbClr val="C0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Sheet1!$C$148:$C$151</c:f>
              <c:strCache>
                <c:ptCount val="4"/>
                <c:pt idx="0">
                  <c:v>بالکل غلط</c:v>
                </c:pt>
                <c:pt idx="1">
                  <c:v>غلط</c:v>
                </c:pt>
                <c:pt idx="2">
                  <c:v>صحیح</c:v>
                </c:pt>
                <c:pt idx="3">
                  <c:v>بالکل صحیح</c:v>
                </c:pt>
              </c:strCache>
            </c:strRef>
          </c:cat>
          <c:val>
            <c:numRef>
              <c:f>Sheet1!$D$148:$D$151</c:f>
              <c:numCache>
                <c:formatCode>General</c:formatCode>
                <c:ptCount val="4"/>
                <c:pt idx="0">
                  <c:v>1.5</c:v>
                </c:pt>
                <c:pt idx="1">
                  <c:v>4.4000000000000004</c:v>
                </c:pt>
                <c:pt idx="2">
                  <c:v>63.6</c:v>
                </c:pt>
                <c:pt idx="3">
                  <c:v>30.6</c:v>
                </c:pt>
              </c:numCache>
            </c:numRef>
          </c:val>
        </c:ser>
        <c:dLbls>
          <c:showLegendKey val="0"/>
          <c:showVal val="0"/>
          <c:showCatName val="0"/>
          <c:showSerName val="0"/>
          <c:showPercent val="0"/>
          <c:showBubbleSize val="0"/>
        </c:dLbls>
        <c:gapWidth val="182"/>
        <c:axId val="141226752"/>
        <c:axId val="141228288"/>
      </c:barChart>
      <c:catAx>
        <c:axId val="14122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41228288"/>
        <c:crosses val="autoZero"/>
        <c:auto val="1"/>
        <c:lblAlgn val="ctr"/>
        <c:lblOffset val="100"/>
        <c:noMultiLvlLbl val="0"/>
      </c:catAx>
      <c:valAx>
        <c:axId val="141228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22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Truthtelling</a:t>
            </a:r>
            <a:r>
              <a:rPr lang="en-US" sz="2400" b="1" baseline="0"/>
              <a:t> reduces breakdowns &amp; losses and help to devise correct planning</a:t>
            </a:r>
            <a:endParaRPr lang="en-US" sz="2400" b="1"/>
          </a:p>
        </c:rich>
      </c:tx>
      <c:layout/>
      <c:overlay val="0"/>
      <c:spPr>
        <a:noFill/>
        <a:ln>
          <a:noFill/>
        </a:ln>
        <a:effectLst/>
      </c:spPr>
    </c:title>
    <c:autoTitleDeleted val="0"/>
    <c:plotArea>
      <c:layout/>
      <c:barChart>
        <c:barDir val="col"/>
        <c:grouping val="clustered"/>
        <c:varyColors val="0"/>
        <c:ser>
          <c:idx val="0"/>
          <c:order val="0"/>
          <c:spPr>
            <a:solidFill>
              <a:schemeClr val="accent6">
                <a:lumMod val="50000"/>
              </a:schemeClr>
            </a:solidFill>
            <a:ln>
              <a:noFill/>
            </a:ln>
            <a:effectLst/>
          </c:spPr>
          <c:invertIfNegative val="0"/>
          <c:dPt>
            <c:idx val="0"/>
            <c:invertIfNegative val="0"/>
            <c:bubble3D val="0"/>
            <c:spPr>
              <a:solidFill>
                <a:srgbClr val="C00000"/>
              </a:solidFill>
              <a:ln>
                <a:noFill/>
              </a:ln>
              <a:effectLst/>
            </c:spPr>
          </c:dPt>
          <c:dPt>
            <c:idx val="1"/>
            <c:invertIfNegative val="0"/>
            <c:bubble3D val="0"/>
            <c:spPr>
              <a:solidFill>
                <a:srgbClr val="C0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Sheet1!$C$164:$C$167</c:f>
              <c:strCache>
                <c:ptCount val="4"/>
                <c:pt idx="0">
                  <c:v>بالکل غلط</c:v>
                </c:pt>
                <c:pt idx="1">
                  <c:v>غلط</c:v>
                </c:pt>
                <c:pt idx="2">
                  <c:v>صحیح</c:v>
                </c:pt>
                <c:pt idx="3">
                  <c:v>بالکل صحیح</c:v>
                </c:pt>
              </c:strCache>
            </c:strRef>
          </c:cat>
          <c:val>
            <c:numRef>
              <c:f>Sheet1!$D$164:$D$167</c:f>
              <c:numCache>
                <c:formatCode>General</c:formatCode>
                <c:ptCount val="4"/>
                <c:pt idx="0">
                  <c:v>2.4</c:v>
                </c:pt>
                <c:pt idx="1">
                  <c:v>3.4</c:v>
                </c:pt>
                <c:pt idx="2">
                  <c:v>28.6</c:v>
                </c:pt>
                <c:pt idx="3">
                  <c:v>65.5</c:v>
                </c:pt>
              </c:numCache>
            </c:numRef>
          </c:val>
        </c:ser>
        <c:dLbls>
          <c:showLegendKey val="0"/>
          <c:showVal val="0"/>
          <c:showCatName val="0"/>
          <c:showSerName val="0"/>
          <c:showPercent val="0"/>
          <c:showBubbleSize val="0"/>
        </c:dLbls>
        <c:gapWidth val="219"/>
        <c:overlap val="-27"/>
        <c:axId val="141254016"/>
        <c:axId val="141272192"/>
      </c:barChart>
      <c:catAx>
        <c:axId val="14125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41272192"/>
        <c:crosses val="autoZero"/>
        <c:auto val="1"/>
        <c:lblAlgn val="ctr"/>
        <c:lblOffset val="100"/>
        <c:noMultiLvlLbl val="0"/>
      </c:catAx>
      <c:valAx>
        <c:axId val="14127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25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If we speak truth, same mistakes will not occur or reduce Reasonably</a:t>
            </a:r>
          </a:p>
        </c:rich>
      </c:tx>
      <c:layout/>
      <c:overlay val="0"/>
      <c:spPr>
        <a:noFill/>
        <a:ln>
          <a:noFill/>
        </a:ln>
        <a:effectLst/>
      </c:spPr>
    </c:title>
    <c:autoTitleDeleted val="0"/>
    <c:plotArea>
      <c:layout/>
      <c:barChart>
        <c:barDir val="bar"/>
        <c:grouping val="clustered"/>
        <c:varyColors val="0"/>
        <c:ser>
          <c:idx val="0"/>
          <c:order val="0"/>
          <c:spPr>
            <a:solidFill>
              <a:schemeClr val="accent6">
                <a:lumMod val="50000"/>
              </a:schemeClr>
            </a:solidFill>
            <a:ln>
              <a:noFill/>
            </a:ln>
            <a:effectLst/>
          </c:spPr>
          <c:invertIfNegative val="0"/>
          <c:dPt>
            <c:idx val="0"/>
            <c:invertIfNegative val="0"/>
            <c:bubble3D val="0"/>
            <c:spPr>
              <a:solidFill>
                <a:srgbClr val="C00000"/>
              </a:solidFill>
              <a:ln>
                <a:noFill/>
              </a:ln>
              <a:effectLst/>
            </c:spPr>
          </c:dPt>
          <c:dPt>
            <c:idx val="1"/>
            <c:invertIfNegative val="0"/>
            <c:bubble3D val="0"/>
            <c:spPr>
              <a:solidFill>
                <a:srgbClr val="C0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Sheet1!$C$235:$C$238</c:f>
              <c:strCache>
                <c:ptCount val="4"/>
                <c:pt idx="0">
                  <c:v>بالکل غلط</c:v>
                </c:pt>
                <c:pt idx="1">
                  <c:v>غلط</c:v>
                </c:pt>
                <c:pt idx="2">
                  <c:v>صحیح</c:v>
                </c:pt>
                <c:pt idx="3">
                  <c:v>بالکل صحیح</c:v>
                </c:pt>
              </c:strCache>
            </c:strRef>
          </c:cat>
          <c:val>
            <c:numRef>
              <c:f>Sheet1!$D$235:$D$238</c:f>
              <c:numCache>
                <c:formatCode>General</c:formatCode>
                <c:ptCount val="4"/>
                <c:pt idx="0">
                  <c:v>3.4</c:v>
                </c:pt>
                <c:pt idx="1">
                  <c:v>7.3</c:v>
                </c:pt>
                <c:pt idx="2">
                  <c:v>39.799999999999997</c:v>
                </c:pt>
                <c:pt idx="3">
                  <c:v>49.5</c:v>
                </c:pt>
              </c:numCache>
            </c:numRef>
          </c:val>
        </c:ser>
        <c:dLbls>
          <c:showLegendKey val="0"/>
          <c:showVal val="0"/>
          <c:showCatName val="0"/>
          <c:showSerName val="0"/>
          <c:showPercent val="0"/>
          <c:showBubbleSize val="0"/>
        </c:dLbls>
        <c:gapWidth val="182"/>
        <c:axId val="141367552"/>
        <c:axId val="141373440"/>
      </c:barChart>
      <c:catAx>
        <c:axId val="141367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41373440"/>
        <c:crosses val="autoZero"/>
        <c:auto val="1"/>
        <c:lblAlgn val="ctr"/>
        <c:lblOffset val="100"/>
        <c:noMultiLvlLbl val="0"/>
      </c:catAx>
      <c:valAx>
        <c:axId val="14137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36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67C577C-CCF3-834E-B37B-EF1A53704E4F}" type="datetimeFigureOut">
              <a:rPr lang="en-US"/>
              <a:pPr>
                <a:defRPr/>
              </a:pPr>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2D8CE085-0D9F-AE4E-B49F-4C07983D5CBB}" type="slidenum">
              <a:rPr lang="en-US"/>
              <a:pPr>
                <a:defRPr/>
              </a:pPr>
              <a:t>‹#›</a:t>
            </a:fld>
            <a:endParaRPr lang="en-US"/>
          </a:p>
        </p:txBody>
      </p:sp>
    </p:spTree>
    <p:extLst>
      <p:ext uri="{BB962C8B-B14F-4D97-AF65-F5344CB8AC3E}">
        <p14:creationId xmlns:p14="http://schemas.microsoft.com/office/powerpoint/2010/main" val="2505050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3"/>
          <p:cNvGrpSpPr>
            <a:grpSpLocks/>
          </p:cNvGrpSpPr>
          <p:nvPr/>
        </p:nvGrpSpPr>
        <p:grpSpPr bwMode="auto">
          <a:xfrm>
            <a:off x="546100" y="-4763"/>
            <a:ext cx="5014913" cy="6862763"/>
            <a:chOff x="2928938" y="-4763"/>
            <a:chExt cx="5014912" cy="6862763"/>
          </a:xfrm>
        </p:grpSpPr>
        <p:sp>
          <p:nvSpPr>
            <p:cNvPr id="5" name="Freeform 6"/>
            <p:cNvSpPr>
              <a:spLocks/>
            </p:cNvSpPr>
            <p:nvPr/>
          </p:nvSpPr>
          <p:spPr bwMode="auto">
            <a:xfrm>
              <a:off x="3367088" y="-4763"/>
              <a:ext cx="1063625" cy="2782888"/>
            </a:xfrm>
            <a:custGeom>
              <a:avLst/>
              <a:gdLst>
                <a:gd name="T0" fmla="*/ 0 w 670"/>
                <a:gd name="T1" fmla="*/ 1696 h 1753"/>
                <a:gd name="T2" fmla="*/ 225 w 670"/>
                <a:gd name="T3" fmla="*/ 1753 h 1753"/>
                <a:gd name="T4" fmla="*/ 670 w 670"/>
                <a:gd name="T5" fmla="*/ 0 h 1753"/>
                <a:gd name="T6" fmla="*/ 430 w 670"/>
                <a:gd name="T7" fmla="*/ 0 h 1753"/>
                <a:gd name="T8" fmla="*/ 0 w 670"/>
                <a:gd name="T9" fmla="*/ 1696 h 1753"/>
              </a:gdLst>
              <a:ahLst/>
              <a:cxnLst>
                <a:cxn ang="0">
                  <a:pos x="T0" y="T1"/>
                </a:cxn>
                <a:cxn ang="0">
                  <a:pos x="T2" y="T3"/>
                </a:cxn>
                <a:cxn ang="0">
                  <a:pos x="T4" y="T5"/>
                </a:cxn>
                <a:cxn ang="0">
                  <a:pos x="T6" y="T7"/>
                </a:cxn>
                <a:cxn ang="0">
                  <a:pos x="T8" y="T9"/>
                </a:cxn>
              </a:cxnLst>
              <a:rect l="0" t="0" r="r" b="b"/>
              <a:pathLst>
                <a:path w="670" h="1753">
                  <a:moveTo>
                    <a:pt x="0" y="1696"/>
                  </a:moveTo>
                  <a:lnTo>
                    <a:pt x="225" y="1753"/>
                  </a:lnTo>
                  <a:lnTo>
                    <a:pt x="670" y="0"/>
                  </a:lnTo>
                  <a:lnTo>
                    <a:pt x="430" y="0"/>
                  </a:lnTo>
                  <a:lnTo>
                    <a:pt x="0" y="16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p:cNvSpPr/>
            <p:nvPr/>
          </p:nvSpPr>
          <p:spPr bwMode="auto">
            <a:xfrm>
              <a:off x="2928938" y="-4763"/>
              <a:ext cx="103505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p:cNvSpPr/>
            <p:nvPr/>
          </p:nvSpPr>
          <p:spPr bwMode="auto">
            <a:xfrm>
              <a:off x="2928938" y="2582863"/>
              <a:ext cx="2693987"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p:cNvSpPr/>
            <p:nvPr/>
          </p:nvSpPr>
          <p:spPr bwMode="auto">
            <a:xfrm>
              <a:off x="3371851" y="2692400"/>
              <a:ext cx="3332161"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p:cNvSpPr/>
            <p:nvPr/>
          </p:nvSpPr>
          <p:spPr bwMode="auto">
            <a:xfrm>
              <a:off x="3367088" y="2687638"/>
              <a:ext cx="4576762"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p:cNvSpPr/>
            <p:nvPr/>
          </p:nvSpPr>
          <p:spPr bwMode="auto">
            <a:xfrm>
              <a:off x="2928938" y="2578100"/>
              <a:ext cx="3584574"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F6412891-0D79-C343-9739-CD68D816DEBB}" type="datetimeFigureOut">
              <a:rPr lang="en-US"/>
              <a:pPr>
                <a:defRPr/>
              </a:pPr>
              <a:t>8/25/2016</a:t>
            </a:fld>
            <a:endParaRPr lang="en-US" dirty="0"/>
          </a:p>
        </p:txBody>
      </p:sp>
      <p:sp>
        <p:nvSpPr>
          <p:cNvPr id="12" name="Footer Placeholder 4"/>
          <p:cNvSpPr>
            <a:spLocks noGrp="1"/>
          </p:cNvSpPr>
          <p:nvPr>
            <p:ph type="ftr" sz="quarter" idx="11"/>
          </p:nvPr>
        </p:nvSpPr>
        <p:spPr>
          <a:xfrm>
            <a:off x="5332413" y="5883275"/>
            <a:ext cx="4324350" cy="365125"/>
          </a:xfrm>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89381D3B-B0B3-964F-BF0D-F228AFDA5E01}" type="slidenum">
              <a:rPr lang="en-US"/>
              <a:pPr>
                <a:defRPr/>
              </a:pPr>
              <a:t>‹#›</a:t>
            </a:fld>
            <a:endParaRPr lang="en-US" dirty="0"/>
          </a:p>
        </p:txBody>
      </p:sp>
    </p:spTree>
    <p:extLst>
      <p:ext uri="{BB962C8B-B14F-4D97-AF65-F5344CB8AC3E}">
        <p14:creationId xmlns:p14="http://schemas.microsoft.com/office/powerpoint/2010/main" val="185545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ED25DD-8D8A-D24E-A30F-DDE541B38A83}" type="datetimeFigureOut">
              <a:rPr lang="en-US"/>
              <a:pPr>
                <a:defRPr/>
              </a:pPr>
              <a:t>8/25/2016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24BE9E-50B8-0B40-B729-2F47A57EADEF}" type="slidenum">
              <a:rPr lang="en-US"/>
              <a:pPr>
                <a:defRPr/>
              </a:pPr>
              <a:t>‹#›</a:t>
            </a:fld>
            <a:endParaRPr lang="en-US" dirty="0"/>
          </a:p>
        </p:txBody>
      </p:sp>
    </p:spTree>
    <p:extLst>
      <p:ext uri="{BB962C8B-B14F-4D97-AF65-F5344CB8AC3E}">
        <p14:creationId xmlns:p14="http://schemas.microsoft.com/office/powerpoint/2010/main" val="82255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61AE2E-BA4F-0648-A9EF-41A9DE3FF8F0}" type="datetimeFigureOut">
              <a:rPr lang="en-US"/>
              <a:pPr>
                <a:defRPr/>
              </a:pPr>
              <a:t>8/25/2016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D0F338-423F-D74E-88D7-38C684A33A6D}" type="slidenum">
              <a:rPr lang="en-US"/>
              <a:pPr>
                <a:defRPr/>
              </a:pPr>
              <a:t>‹#›</a:t>
            </a:fld>
            <a:endParaRPr lang="en-US" dirty="0"/>
          </a:p>
        </p:txBody>
      </p:sp>
    </p:spTree>
    <p:extLst>
      <p:ext uri="{BB962C8B-B14F-4D97-AF65-F5344CB8AC3E}">
        <p14:creationId xmlns:p14="http://schemas.microsoft.com/office/powerpoint/2010/main" val="141081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BECA8CDA-42DD-5742-A1A5-F505974BD878}" type="datetimeFigureOut">
              <a:rPr lang="en-US"/>
              <a:pPr>
                <a:defRPr/>
              </a:pPr>
              <a:t>8/25/2016</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3CC79DD3-5FDE-C942-A34A-854A38A4F704}" type="slidenum">
              <a:rPr lang="en-US"/>
              <a:pPr>
                <a:defRPr/>
              </a:pPr>
              <a:t>‹#›</a:t>
            </a:fld>
            <a:endParaRPr lang="en-US" dirty="0"/>
          </a:p>
        </p:txBody>
      </p:sp>
    </p:spTree>
    <p:extLst>
      <p:ext uri="{BB962C8B-B14F-4D97-AF65-F5344CB8AC3E}">
        <p14:creationId xmlns:p14="http://schemas.microsoft.com/office/powerpoint/2010/main" val="904816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1774B0-F83E-D446-A082-271C0663DDF9}" type="datetimeFigureOut">
              <a:rPr lang="en-US"/>
              <a:pPr>
                <a:defRPr/>
              </a:pPr>
              <a:t>8/25/2016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8B3FAA-8B92-8B41-A0CC-D5266E78CE10}" type="slidenum">
              <a:rPr lang="en-US"/>
              <a:pPr>
                <a:defRPr/>
              </a:pPr>
              <a:t>‹#›</a:t>
            </a:fld>
            <a:endParaRPr lang="en-US" dirty="0"/>
          </a:p>
        </p:txBody>
      </p:sp>
    </p:spTree>
    <p:extLst>
      <p:ext uri="{BB962C8B-B14F-4D97-AF65-F5344CB8AC3E}">
        <p14:creationId xmlns:p14="http://schemas.microsoft.com/office/powerpoint/2010/main" val="1121160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77786CE5-0C97-9940-899D-D86ABDC5FFFB}" type="datetimeFigureOut">
              <a:rPr lang="en-US"/>
              <a:pPr>
                <a:defRPr/>
              </a:pPr>
              <a:t>8/25/2016</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C6E79C5F-1CE8-134D-AEDA-A9DFBE8FC543}" type="slidenum">
              <a:rPr lang="en-US"/>
              <a:pPr>
                <a:defRPr/>
              </a:pPr>
              <a:t>‹#›</a:t>
            </a:fld>
            <a:endParaRPr lang="en-US" dirty="0"/>
          </a:p>
        </p:txBody>
      </p:sp>
    </p:spTree>
    <p:extLst>
      <p:ext uri="{BB962C8B-B14F-4D97-AF65-F5344CB8AC3E}">
        <p14:creationId xmlns:p14="http://schemas.microsoft.com/office/powerpoint/2010/main" val="91327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rtlCol="0">
            <a:normAutofit/>
          </a:bodyPr>
          <a:lstStyle>
            <a:lvl1pPr>
              <a:defRPr lang="en-US"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B17800FE-295C-2A43-A646-B45F812566EC}" type="datetimeFigureOut">
              <a:rPr lang="en-US"/>
              <a:pPr>
                <a:defRPr/>
              </a:pPr>
              <a:t>8/25/2016</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ED0302C2-D81F-9247-9274-0319661AB496}" type="slidenum">
              <a:rPr lang="en-US"/>
              <a:pPr>
                <a:defRPr/>
              </a:pPr>
              <a:t>‹#›</a:t>
            </a:fld>
            <a:endParaRPr lang="en-US" dirty="0"/>
          </a:p>
        </p:txBody>
      </p:sp>
    </p:spTree>
    <p:extLst>
      <p:ext uri="{BB962C8B-B14F-4D97-AF65-F5344CB8AC3E}">
        <p14:creationId xmlns:p14="http://schemas.microsoft.com/office/powerpoint/2010/main" val="1323357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9EAE10C-64DE-7242-A472-EF20D54570B7}" type="datetimeFigureOut">
              <a:rPr lang="en-US"/>
              <a:pPr>
                <a:defRPr/>
              </a:pPr>
              <a:t>8/25/2016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A11B04-A739-4649-AFF3-1A367A34C171}" type="slidenum">
              <a:rPr lang="en-US"/>
              <a:pPr>
                <a:defRPr/>
              </a:pPr>
              <a:t>‹#›</a:t>
            </a:fld>
            <a:endParaRPr lang="en-US" dirty="0"/>
          </a:p>
        </p:txBody>
      </p:sp>
    </p:spTree>
    <p:extLst>
      <p:ext uri="{BB962C8B-B14F-4D97-AF65-F5344CB8AC3E}">
        <p14:creationId xmlns:p14="http://schemas.microsoft.com/office/powerpoint/2010/main" val="184210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64316A-EA69-F64D-88B3-A3F40E0EE6D8}" type="datetimeFigureOut">
              <a:rPr lang="en-US"/>
              <a:pPr>
                <a:defRPr/>
              </a:pPr>
              <a:t>8/25/2016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5605A7-6A33-CC48-9778-CFDA37A9B714}" type="slidenum">
              <a:rPr lang="en-US"/>
              <a:pPr>
                <a:defRPr/>
              </a:pPr>
              <a:t>‹#›</a:t>
            </a:fld>
            <a:endParaRPr lang="en-US" dirty="0"/>
          </a:p>
        </p:txBody>
      </p:sp>
    </p:spTree>
    <p:extLst>
      <p:ext uri="{BB962C8B-B14F-4D97-AF65-F5344CB8AC3E}">
        <p14:creationId xmlns:p14="http://schemas.microsoft.com/office/powerpoint/2010/main" val="150872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accent1">
                <a:lumMod val="5000"/>
                <a:lumOff val="95000"/>
              </a:schemeClr>
            </a:gs>
            <a:gs pos="93000">
              <a:schemeClr val="accent1">
                <a:lumMod val="45000"/>
                <a:lumOff val="55000"/>
              </a:schemeClr>
            </a:gs>
            <a:gs pos="15000">
              <a:schemeClr val="accent1">
                <a:lumMod val="45000"/>
                <a:lumOff val="55000"/>
                <a:alpha val="87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665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478240-5EB2-A049-A298-96BAE6FCA053}" type="datetimeFigureOut">
              <a:rPr lang="en-US"/>
              <a:pPr>
                <a:defRPr/>
              </a:pPr>
              <a:t>8/25/2016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0807D9-9136-E44F-B14D-A4261BD20869}" type="slidenum">
              <a:rPr lang="en-US"/>
              <a:pPr>
                <a:defRPr/>
              </a:pPr>
              <a:t>‹#›</a:t>
            </a:fld>
            <a:endParaRPr lang="en-US" dirty="0"/>
          </a:p>
        </p:txBody>
      </p:sp>
    </p:spTree>
    <p:extLst>
      <p:ext uri="{BB962C8B-B14F-4D97-AF65-F5344CB8AC3E}">
        <p14:creationId xmlns:p14="http://schemas.microsoft.com/office/powerpoint/2010/main" val="1170712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F11DC05-DC87-F74C-B0B7-F658A07245F3}" type="datetimeFigureOut">
              <a:rPr lang="en-US"/>
              <a:pPr>
                <a:defRPr/>
              </a:pPr>
              <a:t>8/25/2016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21332A-A019-AA4B-B142-8980F0C0B73A}" type="slidenum">
              <a:rPr lang="en-US"/>
              <a:pPr>
                <a:defRPr/>
              </a:pPr>
              <a:t>‹#›</a:t>
            </a:fld>
            <a:endParaRPr lang="en-US" dirty="0"/>
          </a:p>
        </p:txBody>
      </p:sp>
    </p:spTree>
    <p:extLst>
      <p:ext uri="{BB962C8B-B14F-4D97-AF65-F5344CB8AC3E}">
        <p14:creationId xmlns:p14="http://schemas.microsoft.com/office/powerpoint/2010/main" val="92736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D96FBA1-143A-EB40-8E04-E2A351E3D937}" type="datetimeFigureOut">
              <a:rPr lang="en-US"/>
              <a:pPr>
                <a:defRPr/>
              </a:pPr>
              <a:t>8/25/2016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398F43-5505-CB4D-9F10-1C66E93E5F07}" type="slidenum">
              <a:rPr lang="en-US"/>
              <a:pPr>
                <a:defRPr/>
              </a:pPr>
              <a:t>‹#›</a:t>
            </a:fld>
            <a:endParaRPr lang="en-US" dirty="0"/>
          </a:p>
        </p:txBody>
      </p:sp>
    </p:spTree>
    <p:extLst>
      <p:ext uri="{BB962C8B-B14F-4D97-AF65-F5344CB8AC3E}">
        <p14:creationId xmlns:p14="http://schemas.microsoft.com/office/powerpoint/2010/main" val="185118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920AD9C-608F-9F41-99DC-E3774897EC95}" type="datetimeFigureOut">
              <a:rPr lang="en-US"/>
              <a:pPr>
                <a:defRPr/>
              </a:pPr>
              <a:t>8/25/2016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FBF38C-A0B3-0F4D-A0EE-974AC3C6C5D5}" type="slidenum">
              <a:rPr lang="en-US"/>
              <a:pPr>
                <a:defRPr/>
              </a:pPr>
              <a:t>‹#›</a:t>
            </a:fld>
            <a:endParaRPr lang="en-US" dirty="0"/>
          </a:p>
        </p:txBody>
      </p:sp>
    </p:spTree>
    <p:extLst>
      <p:ext uri="{BB962C8B-B14F-4D97-AF65-F5344CB8AC3E}">
        <p14:creationId xmlns:p14="http://schemas.microsoft.com/office/powerpoint/2010/main" val="5807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FD8F55-9FA4-9B43-8E67-6D7A60A391C2}" type="datetimeFigureOut">
              <a:rPr lang="en-US"/>
              <a:pPr>
                <a:defRPr/>
              </a:pPr>
              <a:t>8/25/2016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74A6C1-DB7A-3143-A8C7-671C3B5F5DEA}" type="slidenum">
              <a:rPr lang="en-US"/>
              <a:pPr>
                <a:defRPr/>
              </a:pPr>
              <a:t>‹#›</a:t>
            </a:fld>
            <a:endParaRPr lang="en-US" dirty="0"/>
          </a:p>
        </p:txBody>
      </p:sp>
    </p:spTree>
    <p:extLst>
      <p:ext uri="{BB962C8B-B14F-4D97-AF65-F5344CB8AC3E}">
        <p14:creationId xmlns:p14="http://schemas.microsoft.com/office/powerpoint/2010/main" val="108091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9D8F69-7001-EE45-BDA9-0CDAF929CB6E}" type="datetimeFigureOut">
              <a:rPr lang="en-US"/>
              <a:pPr>
                <a:defRPr/>
              </a:pPr>
              <a:t>8/25/2016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3D6E6B-9B54-7F49-B228-70B08492C978}" type="slidenum">
              <a:rPr lang="en-US"/>
              <a:pPr>
                <a:defRPr/>
              </a:pPr>
              <a:t>‹#›</a:t>
            </a:fld>
            <a:endParaRPr lang="en-US" dirty="0"/>
          </a:p>
        </p:txBody>
      </p:sp>
    </p:spTree>
    <p:extLst>
      <p:ext uri="{BB962C8B-B14F-4D97-AF65-F5344CB8AC3E}">
        <p14:creationId xmlns:p14="http://schemas.microsoft.com/office/powerpoint/2010/main" val="137736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9F30F4-E60A-F946-B0FE-7D11937FB357}" type="datetimeFigureOut">
              <a:rPr lang="en-US"/>
              <a:pPr>
                <a:defRPr/>
              </a:pPr>
              <a:t>8/25/2016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6BB6C1-F970-8842-8AB8-1DE7AB247E5D}" type="slidenum">
              <a:rPr lang="en-US"/>
              <a:pPr>
                <a:defRPr/>
              </a:pPr>
              <a:t>‹#›</a:t>
            </a:fld>
            <a:endParaRPr lang="en-US" dirty="0"/>
          </a:p>
        </p:txBody>
      </p:sp>
    </p:spTree>
    <p:extLst>
      <p:ext uri="{BB962C8B-B14F-4D97-AF65-F5344CB8AC3E}">
        <p14:creationId xmlns:p14="http://schemas.microsoft.com/office/powerpoint/2010/main" val="158226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0813" y="0"/>
            <a:ext cx="2436812" cy="6858000"/>
            <a:chOff x="1320800" y="0"/>
            <a:chExt cx="2436813" cy="6858001"/>
          </a:xfrm>
        </p:grpSpPr>
        <p:sp>
          <p:nvSpPr>
            <p:cNvPr id="1032" name="Freeform 6"/>
            <p:cNvSpPr>
              <a:spLocks/>
            </p:cNvSpPr>
            <p:nvPr/>
          </p:nvSpPr>
          <p:spPr bwMode="auto">
            <a:xfrm>
              <a:off x="1627188" y="0"/>
              <a:ext cx="1122363" cy="5329238"/>
            </a:xfrm>
            <a:custGeom>
              <a:avLst/>
              <a:gdLst>
                <a:gd name="T0" fmla="*/ 0 w 707"/>
                <a:gd name="T1" fmla="*/ 3330 h 3357"/>
                <a:gd name="T2" fmla="*/ 156 w 707"/>
                <a:gd name="T3" fmla="*/ 3357 h 3357"/>
                <a:gd name="T4" fmla="*/ 707 w 707"/>
                <a:gd name="T5" fmla="*/ 0 h 3357"/>
                <a:gd name="T6" fmla="*/ 547 w 707"/>
                <a:gd name="T7" fmla="*/ 0 h 3357"/>
                <a:gd name="T8" fmla="*/ 0 w 707"/>
                <a:gd name="T9" fmla="*/ 3330 h 3357"/>
              </a:gdLst>
              <a:ahLst/>
              <a:cxnLst>
                <a:cxn ang="0">
                  <a:pos x="T0" y="T1"/>
                </a:cxn>
                <a:cxn ang="0">
                  <a:pos x="T2" y="T3"/>
                </a:cxn>
                <a:cxn ang="0">
                  <a:pos x="T4" y="T5"/>
                </a:cxn>
                <a:cxn ang="0">
                  <a:pos x="T6" y="T7"/>
                </a:cxn>
                <a:cxn ang="0">
                  <a:pos x="T8" y="T9"/>
                </a:cxn>
              </a:cxnLst>
              <a:rect l="0" t="0" r="r" b="b"/>
              <a:pathLst>
                <a:path w="707" h="3357">
                  <a:moveTo>
                    <a:pt x="0" y="3330"/>
                  </a:moveTo>
                  <a:lnTo>
                    <a:pt x="156" y="3357"/>
                  </a:lnTo>
                  <a:lnTo>
                    <a:pt x="707" y="0"/>
                  </a:lnTo>
                  <a:lnTo>
                    <a:pt x="547" y="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p:nvPr/>
          </p:nvSpPr>
          <p:spPr bwMode="auto">
            <a:xfrm>
              <a:off x="1320800" y="0"/>
              <a:ext cx="1117600"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1"/>
              <a:ext cx="1228726"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7" y="5291139"/>
              <a:ext cx="1495426"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7" y="5286376"/>
              <a:ext cx="2130426"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1"/>
              <a:ext cx="1695451"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1484313" y="685800"/>
            <a:ext cx="100187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1484313" y="2667000"/>
            <a:ext cx="100187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732963" y="5883275"/>
            <a:ext cx="11430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pPr>
              <a:defRPr/>
            </a:pPr>
            <a:fld id="{94339A32-C4EC-2443-A780-88FA75E03AA6}" type="datetimeFigureOut">
              <a:rPr lang="en-US"/>
              <a:pPr>
                <a:defRPr/>
              </a:pPr>
              <a:t>8/25/2016</a:t>
            </a:fld>
            <a:endParaRPr lang="en-US" dirty="0"/>
          </a:p>
        </p:txBody>
      </p:sp>
      <p:sp>
        <p:nvSpPr>
          <p:cNvPr id="5" name="Footer Placeholder 4"/>
          <p:cNvSpPr>
            <a:spLocks noGrp="1"/>
          </p:cNvSpPr>
          <p:nvPr>
            <p:ph type="ftr" sz="quarter" idx="3"/>
          </p:nvPr>
        </p:nvSpPr>
        <p:spPr>
          <a:xfrm>
            <a:off x="2571750" y="5883275"/>
            <a:ext cx="7085013"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dirty="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952163" y="5883275"/>
            <a:ext cx="550862"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pPr>
              <a:defRPr/>
            </a:pPr>
            <a:fld id="{4B83D03F-27C4-2A4E-8026-CB4F4B56A8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9" r:id="rId12"/>
    <p:sldLayoutId id="2147483753" r:id="rId13"/>
    <p:sldLayoutId id="2147483760" r:id="rId14"/>
    <p:sldLayoutId id="2147483754" r:id="rId15"/>
    <p:sldLayoutId id="2147483755" r:id="rId16"/>
    <p:sldLayoutId id="2147483756" r:id="rId17"/>
  </p:sldLayoutIdLst>
  <p:timing>
    <p:tnLst>
      <p:par>
        <p:cTn id="1" dur="indefinite" restart="never" nodeType="tmRoot"/>
      </p:par>
    </p:tnLst>
  </p:timing>
  <p:txStyles>
    <p:titleStyle>
      <a:lvl1pPr algn="ctr" defTabSz="457200" rtl="0" fontAlgn="base">
        <a:spcBef>
          <a:spcPct val="0"/>
        </a:spcBef>
        <a:spcAft>
          <a:spcPct val="0"/>
        </a:spcAft>
        <a:defRPr sz="4000" kern="1200">
          <a:ln w="3175" cmpd="sng">
            <a:noFill/>
          </a:ln>
          <a:solidFill>
            <a:schemeClr val="tx1"/>
          </a:solidFill>
          <a:latin typeface="+mj-lt"/>
          <a:ea typeface="+mj-ea"/>
          <a:cs typeface="+mj-cs"/>
        </a:defRPr>
      </a:lvl1pPr>
      <a:lvl2pPr algn="ctr" defTabSz="457200" rtl="0" fontAlgn="base">
        <a:spcBef>
          <a:spcPct val="0"/>
        </a:spcBef>
        <a:spcAft>
          <a:spcPct val="0"/>
        </a:spcAft>
        <a:defRPr sz="4000">
          <a:solidFill>
            <a:schemeClr val="tx1"/>
          </a:solidFill>
          <a:latin typeface="Times New Roman" charset="0"/>
        </a:defRPr>
      </a:lvl2pPr>
      <a:lvl3pPr algn="ctr" defTabSz="457200" rtl="0" fontAlgn="base">
        <a:spcBef>
          <a:spcPct val="0"/>
        </a:spcBef>
        <a:spcAft>
          <a:spcPct val="0"/>
        </a:spcAft>
        <a:defRPr sz="4000">
          <a:solidFill>
            <a:schemeClr val="tx1"/>
          </a:solidFill>
          <a:latin typeface="Times New Roman" charset="0"/>
        </a:defRPr>
      </a:lvl3pPr>
      <a:lvl4pPr algn="ctr" defTabSz="457200" rtl="0" fontAlgn="base">
        <a:spcBef>
          <a:spcPct val="0"/>
        </a:spcBef>
        <a:spcAft>
          <a:spcPct val="0"/>
        </a:spcAft>
        <a:defRPr sz="4000">
          <a:solidFill>
            <a:schemeClr val="tx1"/>
          </a:solidFill>
          <a:latin typeface="Times New Roman" charset="0"/>
        </a:defRPr>
      </a:lvl4pPr>
      <a:lvl5pPr algn="ctr" defTabSz="457200" rtl="0" fontAlgn="base">
        <a:spcBef>
          <a:spcPct val="0"/>
        </a:spcBef>
        <a:spcAft>
          <a:spcPct val="0"/>
        </a:spcAft>
        <a:defRPr sz="4000">
          <a:solidFill>
            <a:schemeClr val="tx1"/>
          </a:solidFill>
          <a:latin typeface="Times New Roman"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rgbClr val="C59B00"/>
        </a:buClr>
        <a:buSzPct val="145000"/>
        <a:buFont typeface="Arial" charset="0"/>
        <a:buChar char="•"/>
        <a:defRPr sz="2400" kern="1200">
          <a:solidFill>
            <a:schemeClr val="tx1"/>
          </a:solidFill>
          <a:latin typeface="+mn-lt"/>
          <a:ea typeface="+mn-ea"/>
          <a:cs typeface="+mn-cs"/>
        </a:defRPr>
      </a:lvl1pPr>
      <a:lvl2pPr marL="742950" indent="-285750" algn="l" defTabSz="457200" rtl="0" fontAlgn="base">
        <a:spcBef>
          <a:spcPct val="20000"/>
        </a:spcBef>
        <a:spcAft>
          <a:spcPts val="600"/>
        </a:spcAft>
        <a:buClr>
          <a:srgbClr val="C59B00"/>
        </a:buClr>
        <a:buSzPct val="145000"/>
        <a:buFont typeface="Arial" charset="0"/>
        <a:buChar char="•"/>
        <a:defRPr sz="2000" kern="1200">
          <a:solidFill>
            <a:schemeClr val="tx1"/>
          </a:solidFill>
          <a:latin typeface="+mn-lt"/>
          <a:ea typeface="+mn-ea"/>
          <a:cs typeface="+mn-cs"/>
        </a:defRPr>
      </a:lvl2pPr>
      <a:lvl3pPr marL="1200150" indent="-285750" algn="l" defTabSz="457200" rtl="0" fontAlgn="base">
        <a:spcBef>
          <a:spcPct val="20000"/>
        </a:spcBef>
        <a:spcAft>
          <a:spcPts val="600"/>
        </a:spcAft>
        <a:buClr>
          <a:srgbClr val="C59B00"/>
        </a:buClr>
        <a:buSzPct val="145000"/>
        <a:buFont typeface="Arial" charset="0"/>
        <a:buChar char="•"/>
        <a:defRPr kern="1200">
          <a:solidFill>
            <a:schemeClr val="tx1"/>
          </a:solidFill>
          <a:latin typeface="+mn-lt"/>
          <a:ea typeface="+mn-ea"/>
          <a:cs typeface="+mn-cs"/>
        </a:defRPr>
      </a:lvl3pPr>
      <a:lvl4pPr marL="1543050" indent="-171450" algn="l" defTabSz="457200" rtl="0" fontAlgn="base">
        <a:spcBef>
          <a:spcPct val="20000"/>
        </a:spcBef>
        <a:spcAft>
          <a:spcPts val="600"/>
        </a:spcAft>
        <a:buClr>
          <a:srgbClr val="C59B00"/>
        </a:buClr>
        <a:buSzPct val="145000"/>
        <a:buFont typeface="Arial" charset="0"/>
        <a:buChar char="•"/>
        <a:defRPr sz="1600" kern="1200">
          <a:solidFill>
            <a:schemeClr val="tx1"/>
          </a:solidFill>
          <a:latin typeface="+mn-lt"/>
          <a:ea typeface="+mn-ea"/>
          <a:cs typeface="+mn-cs"/>
        </a:defRPr>
      </a:lvl4pPr>
      <a:lvl5pPr marL="2000250" indent="-171450" algn="l" defTabSz="457200" rtl="0" fontAlgn="base">
        <a:spcBef>
          <a:spcPct val="20000"/>
        </a:spcBef>
        <a:spcAft>
          <a:spcPts val="600"/>
        </a:spcAft>
        <a:buClr>
          <a:srgbClr val="C59B00"/>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5.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gif"/><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5.gif"/><Relationship Id="rId7" Type="http://schemas.openxmlformats.org/officeDocument/2006/relationships/image" Target="../media/image6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55.gif"/><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757">
            <a:alpha val="32549"/>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8938" y="1808163"/>
            <a:ext cx="8574087" cy="952500"/>
          </a:xfrm>
        </p:spPr>
        <p:txBody>
          <a:bodyPr rtlCol="0">
            <a:normAutofit fontScale="90000"/>
          </a:bodyPr>
          <a:lstStyle/>
          <a:p>
            <a:pPr algn="ctr" fontAlgn="auto">
              <a:spcAft>
                <a:spcPts val="0"/>
              </a:spcAft>
              <a:defRPr/>
            </a:pPr>
            <a:r>
              <a:rPr lang="en-US" dirty="0" smtClean="0">
                <a:ea typeface="Times New Roman" charset="0"/>
                <a:cs typeface="Times New Roman" charset="0"/>
              </a:rPr>
              <a:t>“LIARS AT WORK”</a:t>
            </a:r>
            <a:endParaRPr lang="en-US" dirty="0">
              <a:ea typeface="Times New Roman" charset="0"/>
              <a:cs typeface="Times New Roman" charset="0"/>
            </a:endParaRPr>
          </a:p>
        </p:txBody>
      </p:sp>
      <p:sp>
        <p:nvSpPr>
          <p:cNvPr id="7171" name="Subtitle 2"/>
          <p:cNvSpPr>
            <a:spLocks noGrp="1"/>
          </p:cNvSpPr>
          <p:nvPr>
            <p:ph type="subTitle" idx="1"/>
          </p:nvPr>
        </p:nvSpPr>
        <p:spPr>
          <a:xfrm>
            <a:off x="4065588" y="3365500"/>
            <a:ext cx="7437437" cy="1389063"/>
          </a:xfrm>
        </p:spPr>
        <p:txBody>
          <a:bodyPr>
            <a:normAutofit fontScale="92500" lnSpcReduction="10000"/>
          </a:bodyPr>
          <a:lstStyle/>
          <a:p>
            <a:pPr algn="ctr"/>
            <a:r>
              <a:rPr lang="en-US" altLang="en-US" sz="4000" b="1">
                <a:latin typeface="Times New Roman" charset="0"/>
                <a:ea typeface="Times New Roman" charset="0"/>
                <a:cs typeface="Times New Roman" charset="0"/>
              </a:rPr>
              <a:t>Dr. Rashid Baloch</a:t>
            </a:r>
          </a:p>
          <a:p>
            <a:pPr algn="ctr"/>
            <a:r>
              <a:rPr lang="en-US" altLang="en-US" sz="2000" b="1">
                <a:latin typeface="Times New Roman" charset="0"/>
                <a:ea typeface="Times New Roman" charset="0"/>
                <a:cs typeface="Times New Roman" charset="0"/>
              </a:rPr>
              <a:t>GM (HR&amp; Admn)</a:t>
            </a:r>
          </a:p>
          <a:p>
            <a:pPr algn="ctr"/>
            <a:r>
              <a:rPr lang="en-US" altLang="en-US" sz="2000" b="1">
                <a:latin typeface="Times New Roman" charset="0"/>
                <a:ea typeface="Times New Roman" charset="0"/>
                <a:cs typeface="Times New Roman" charset="0"/>
              </a:rPr>
              <a:t>Mehran Sugar Mills Limited Tando Allahyar</a:t>
            </a:r>
          </a:p>
        </p:txBody>
      </p:sp>
      <p:sp>
        <p:nvSpPr>
          <p:cNvPr id="6" name="TextBox 5"/>
          <p:cNvSpPr txBox="1"/>
          <p:nvPr/>
        </p:nvSpPr>
        <p:spPr>
          <a:xfrm>
            <a:off x="1984375" y="304800"/>
            <a:ext cx="9726613" cy="1200150"/>
          </a:xfrm>
          <a:prstGeom prst="rect">
            <a:avLst/>
          </a:prstGeom>
          <a:noFill/>
        </p:spPr>
        <p:txBody>
          <a:bodyPr>
            <a:spAutoFit/>
          </a:bodyPr>
          <a:lstStyle/>
          <a:p>
            <a:pPr algn="ctr" eaLnBrk="1" fontAlgn="auto" hangingPunct="1">
              <a:spcBef>
                <a:spcPts val="0"/>
              </a:spcBef>
              <a:spcAft>
                <a:spcPts val="0"/>
              </a:spcAft>
              <a:defRPr/>
            </a:pPr>
            <a:r>
              <a:rPr lang="en-US" sz="2400" b="1" dirty="0">
                <a:latin typeface="+mj-lt"/>
              </a:rPr>
              <a:t>ORGANIZATIONAL OBSCURANTISM: SYNTHESIZING </a:t>
            </a:r>
            <a:r>
              <a:rPr lang="en-US" sz="2400" b="1">
                <a:latin typeface="+mj-lt"/>
              </a:rPr>
              <a:t>PROSOCIAL LIES WITH  </a:t>
            </a:r>
            <a:r>
              <a:rPr lang="en-US" sz="2400" b="1" dirty="0">
                <a:latin typeface="+mj-lt"/>
              </a:rPr>
              <a:t>INTERPERSONAL </a:t>
            </a:r>
            <a:r>
              <a:rPr lang="en-US" sz="2400" b="1">
                <a:latin typeface="+mj-lt"/>
              </a:rPr>
              <a:t>RELATIONSHIP </a:t>
            </a:r>
          </a:p>
          <a:p>
            <a:pPr algn="ctr" eaLnBrk="1" fontAlgn="auto" hangingPunct="1">
              <a:spcBef>
                <a:spcPts val="0"/>
              </a:spcBef>
              <a:spcAft>
                <a:spcPts val="0"/>
              </a:spcAft>
              <a:defRPr/>
            </a:pPr>
            <a:r>
              <a:rPr lang="en-US" sz="2400" b="1" dirty="0">
                <a:latin typeface="+mj-lt"/>
              </a:rPr>
              <a:t>AT WORKPLACE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108" t="14897" r="7879" b="34959"/>
          <a:stretch/>
        </p:blipFill>
        <p:spPr>
          <a:xfrm>
            <a:off x="3482975" y="3598863"/>
            <a:ext cx="6353175" cy="66516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55" t="9332" r="13296" b="42457"/>
          <a:stretch/>
        </p:blipFill>
        <p:spPr>
          <a:xfrm>
            <a:off x="3482975" y="4473575"/>
            <a:ext cx="6353175" cy="67468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02" t="5092" r="9904" b="37186"/>
          <a:stretch/>
        </p:blipFill>
        <p:spPr>
          <a:xfrm>
            <a:off x="3482975" y="2705100"/>
            <a:ext cx="6353175" cy="69691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359" t="22521" r="7612" b="32768"/>
          <a:stretch/>
        </p:blipFill>
        <p:spPr>
          <a:xfrm>
            <a:off x="3482975" y="1754188"/>
            <a:ext cx="6353175" cy="6889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5760" t="9758" r="11627" b="34058"/>
          <a:stretch/>
        </p:blipFill>
        <p:spPr>
          <a:xfrm>
            <a:off x="3482975" y="5475288"/>
            <a:ext cx="6353175" cy="876300"/>
          </a:xfrm>
          <a:prstGeom prst="rect">
            <a:avLst/>
          </a:prstGeom>
          <a:ln>
            <a:noFill/>
          </a:ln>
          <a:effectLst>
            <a:outerShdw blurRad="292100" dist="139700" dir="2700000" algn="tl" rotWithShape="0">
              <a:srgbClr val="333333">
                <a:alpha val="65000"/>
              </a:srgbClr>
            </a:outerShdw>
          </a:effectLst>
        </p:spPr>
      </p:pic>
      <p:pic>
        <p:nvPicPr>
          <p:cNvPr id="17414" name="Content Placeholder 3"/>
          <p:cNvPicPr>
            <a:picLocks noChangeAspect="1"/>
          </p:cNvPicPr>
          <p:nvPr/>
        </p:nvPicPr>
        <p:blipFill>
          <a:blip r:embed="rId7">
            <a:extLst>
              <a:ext uri="{28A0092B-C50C-407E-A947-70E740481C1C}">
                <a14:useLocalDpi xmlns:a14="http://schemas.microsoft.com/office/drawing/2010/main" val="0"/>
              </a:ext>
            </a:extLst>
          </a:blip>
          <a:srcRect l="3030" t="8418" r="2116" b="33488"/>
          <a:stretch>
            <a:fillRect/>
          </a:stretch>
        </p:blipFill>
        <p:spPr bwMode="auto">
          <a:xfrm>
            <a:off x="2433638" y="276225"/>
            <a:ext cx="80200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55" t="13263" r="2634" b="12128"/>
          <a:stretch/>
        </p:blipFill>
        <p:spPr>
          <a:xfrm rot="19641824">
            <a:off x="833408" y="3011593"/>
            <a:ext cx="4960863" cy="1241742"/>
          </a:xfrm>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511" y="-10393"/>
            <a:ext cx="6581775" cy="926728"/>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0225" y="758581"/>
            <a:ext cx="6562725" cy="939967"/>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1701" y="2263064"/>
            <a:ext cx="6515100" cy="926728"/>
          </a:xfrm>
          <a:prstGeom prst="rect">
            <a:avLst/>
          </a:prstGeom>
          <a:ln>
            <a:noFill/>
          </a:ln>
          <a:effectLst>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175" y="1540794"/>
            <a:ext cx="6553200" cy="783520"/>
          </a:xfrm>
          <a:prstGeom prst="rect">
            <a:avLst/>
          </a:prstGeom>
          <a:ln>
            <a:noFill/>
          </a:ln>
          <a:effectLst>
            <a:softEdge rad="112500"/>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5511" y="3966031"/>
            <a:ext cx="6558864" cy="953206"/>
          </a:xfrm>
          <a:prstGeom prst="rect">
            <a:avLst/>
          </a:prstGeom>
          <a:ln>
            <a:noFill/>
          </a:ln>
          <a:effectLst>
            <a:softEdge rad="112500"/>
          </a:effectLst>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870" t="10062" r="1555" b="12251"/>
          <a:stretch/>
        </p:blipFill>
        <p:spPr>
          <a:xfrm>
            <a:off x="5610225" y="4812817"/>
            <a:ext cx="6472622" cy="878991"/>
          </a:xfrm>
          <a:prstGeom prst="rect">
            <a:avLst/>
          </a:prstGeom>
          <a:ln>
            <a:noFill/>
          </a:ln>
          <a:effectLst>
            <a:softEdge rad="112500"/>
          </a:effec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3075" y="3105158"/>
            <a:ext cx="6591300" cy="926728"/>
          </a:xfrm>
          <a:prstGeom prst="rect">
            <a:avLst/>
          </a:prstGeom>
          <a:ln>
            <a:noFill/>
          </a:ln>
          <a:effectLst>
            <a:softEdge rad="112500"/>
          </a:effectLst>
        </p:spPr>
      </p:pic>
      <p:pic>
        <p:nvPicPr>
          <p:cNvPr id="17" name="Picture 16" descr="Gears-07-june[1].gif"/>
          <p:cNvPicPr>
            <a:picLocks noChangeAspect="1"/>
          </p:cNvPicPr>
          <p:nvPr/>
        </p:nvPicPr>
        <p:blipFill>
          <a:blip r:embed="rId10"/>
          <a:stretch>
            <a:fillRect/>
          </a:stretch>
        </p:blipFill>
        <p:spPr>
          <a:xfrm>
            <a:off x="1387015" y="204489"/>
            <a:ext cx="1676400" cy="1466850"/>
          </a:xfrm>
          <a:prstGeom prst="ellipse">
            <a:avLst/>
          </a:prstGeom>
          <a:ln>
            <a:noFill/>
          </a:ln>
          <a:effectLst>
            <a:softEdge rad="112500"/>
          </a:effectLst>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10225" y="5620801"/>
            <a:ext cx="6591300" cy="97968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800" decel="100000"/>
                                        <p:tgtEl>
                                          <p:spTgt spid="8"/>
                                        </p:tgtEl>
                                      </p:cBhvr>
                                    </p:animEffect>
                                    <p:anim calcmode="lin" valueType="num">
                                      <p:cBhvr>
                                        <p:cTn id="26" dur="800" decel="100000" fill="hold"/>
                                        <p:tgtEl>
                                          <p:spTgt spid="8"/>
                                        </p:tgtEl>
                                        <p:attrNameLst>
                                          <p:attrName>style.rotation</p:attrName>
                                        </p:attrNameLst>
                                      </p:cBhvr>
                                      <p:tavLst>
                                        <p:tav tm="0">
                                          <p:val>
                                            <p:fltVal val="-90"/>
                                          </p:val>
                                        </p:tav>
                                        <p:tav tm="100000">
                                          <p:val>
                                            <p:fltVal val="0"/>
                                          </p:val>
                                        </p:tav>
                                      </p:tavLst>
                                    </p:anim>
                                    <p:anim calcmode="lin" valueType="num">
                                      <p:cBhvr>
                                        <p:cTn id="27" dur="800" decel="100000" fill="hold"/>
                                        <p:tgtEl>
                                          <p:spTgt spid="8"/>
                                        </p:tgtEl>
                                        <p:attrNameLst>
                                          <p:attrName>ppt_x</p:attrName>
                                        </p:attrNameLst>
                                      </p:cBhvr>
                                      <p:tavLst>
                                        <p:tav tm="0">
                                          <p:val>
                                            <p:strVal val="#ppt_x+0.4"/>
                                          </p:val>
                                        </p:tav>
                                        <p:tav tm="100000">
                                          <p:val>
                                            <p:strVal val="#ppt_x-0.05"/>
                                          </p:val>
                                        </p:tav>
                                      </p:tavLst>
                                    </p:anim>
                                    <p:anim calcmode="lin" valueType="num">
                                      <p:cBhvr>
                                        <p:cTn id="28" dur="800" decel="100000" fill="hold"/>
                                        <p:tgtEl>
                                          <p:spTgt spid="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800" decel="100000"/>
                                        <p:tgtEl>
                                          <p:spTgt spid="7"/>
                                        </p:tgtEl>
                                      </p:cBhvr>
                                    </p:animEffect>
                                    <p:anim calcmode="lin" valueType="num">
                                      <p:cBhvr>
                                        <p:cTn id="35" dur="800" decel="100000" fill="hold"/>
                                        <p:tgtEl>
                                          <p:spTgt spid="7"/>
                                        </p:tgtEl>
                                        <p:attrNameLst>
                                          <p:attrName>style.rotation</p:attrName>
                                        </p:attrNameLst>
                                      </p:cBhvr>
                                      <p:tavLst>
                                        <p:tav tm="0">
                                          <p:val>
                                            <p:fltVal val="-90"/>
                                          </p:val>
                                        </p:tav>
                                        <p:tav tm="100000">
                                          <p:val>
                                            <p:fltVal val="0"/>
                                          </p:val>
                                        </p:tav>
                                      </p:tavLst>
                                    </p:anim>
                                    <p:anim calcmode="lin" valueType="num">
                                      <p:cBhvr>
                                        <p:cTn id="36" dur="800" decel="100000" fill="hold"/>
                                        <p:tgtEl>
                                          <p:spTgt spid="7"/>
                                        </p:tgtEl>
                                        <p:attrNameLst>
                                          <p:attrName>ppt_x</p:attrName>
                                        </p:attrNameLst>
                                      </p:cBhvr>
                                      <p:tavLst>
                                        <p:tav tm="0">
                                          <p:val>
                                            <p:strVal val="#ppt_x+0.4"/>
                                          </p:val>
                                        </p:tav>
                                        <p:tav tm="100000">
                                          <p:val>
                                            <p:strVal val="#ppt_x-0.05"/>
                                          </p:val>
                                        </p:tav>
                                      </p:tavLst>
                                    </p:anim>
                                    <p:anim calcmode="lin" valueType="num">
                                      <p:cBhvr>
                                        <p:cTn id="37" dur="800" decel="100000" fill="hold"/>
                                        <p:tgtEl>
                                          <p:spTgt spid="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800" decel="100000"/>
                                        <p:tgtEl>
                                          <p:spTgt spid="12"/>
                                        </p:tgtEl>
                                      </p:cBhvr>
                                    </p:animEffect>
                                    <p:anim calcmode="lin" valueType="num">
                                      <p:cBhvr>
                                        <p:cTn id="44" dur="800" decel="100000" fill="hold"/>
                                        <p:tgtEl>
                                          <p:spTgt spid="12"/>
                                        </p:tgtEl>
                                        <p:attrNameLst>
                                          <p:attrName>style.rotation</p:attrName>
                                        </p:attrNameLst>
                                      </p:cBhvr>
                                      <p:tavLst>
                                        <p:tav tm="0">
                                          <p:val>
                                            <p:fltVal val="-90"/>
                                          </p:val>
                                        </p:tav>
                                        <p:tav tm="100000">
                                          <p:val>
                                            <p:fltVal val="0"/>
                                          </p:val>
                                        </p:tav>
                                      </p:tavLst>
                                    </p:anim>
                                    <p:anim calcmode="lin" valueType="num">
                                      <p:cBhvr>
                                        <p:cTn id="45" dur="800" decel="100000" fill="hold"/>
                                        <p:tgtEl>
                                          <p:spTgt spid="12"/>
                                        </p:tgtEl>
                                        <p:attrNameLst>
                                          <p:attrName>ppt_x</p:attrName>
                                        </p:attrNameLst>
                                      </p:cBhvr>
                                      <p:tavLst>
                                        <p:tav tm="0">
                                          <p:val>
                                            <p:strVal val="#ppt_x+0.4"/>
                                          </p:val>
                                        </p:tav>
                                        <p:tav tm="100000">
                                          <p:val>
                                            <p:strVal val="#ppt_x-0.05"/>
                                          </p:val>
                                        </p:tav>
                                      </p:tavLst>
                                    </p:anim>
                                    <p:anim calcmode="lin" valueType="num">
                                      <p:cBhvr>
                                        <p:cTn id="46" dur="800" decel="100000" fill="hold"/>
                                        <p:tgtEl>
                                          <p:spTgt spid="1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800" decel="100000"/>
                                        <p:tgtEl>
                                          <p:spTgt spid="10"/>
                                        </p:tgtEl>
                                      </p:cBhvr>
                                    </p:animEffect>
                                    <p:anim calcmode="lin" valueType="num">
                                      <p:cBhvr>
                                        <p:cTn id="53" dur="800" decel="100000" fill="hold"/>
                                        <p:tgtEl>
                                          <p:spTgt spid="10"/>
                                        </p:tgtEl>
                                        <p:attrNameLst>
                                          <p:attrName>style.rotation</p:attrName>
                                        </p:attrNameLst>
                                      </p:cBhvr>
                                      <p:tavLst>
                                        <p:tav tm="0">
                                          <p:val>
                                            <p:fltVal val="-90"/>
                                          </p:val>
                                        </p:tav>
                                        <p:tav tm="100000">
                                          <p:val>
                                            <p:fltVal val="0"/>
                                          </p:val>
                                        </p:tav>
                                      </p:tavLst>
                                    </p:anim>
                                    <p:anim calcmode="lin" valueType="num">
                                      <p:cBhvr>
                                        <p:cTn id="54" dur="800" decel="100000" fill="hold"/>
                                        <p:tgtEl>
                                          <p:spTgt spid="10"/>
                                        </p:tgtEl>
                                        <p:attrNameLst>
                                          <p:attrName>ppt_x</p:attrName>
                                        </p:attrNameLst>
                                      </p:cBhvr>
                                      <p:tavLst>
                                        <p:tav tm="0">
                                          <p:val>
                                            <p:strVal val="#ppt_x+0.4"/>
                                          </p:val>
                                        </p:tav>
                                        <p:tav tm="100000">
                                          <p:val>
                                            <p:strVal val="#ppt_x-0.05"/>
                                          </p:val>
                                        </p:tav>
                                      </p:tavLst>
                                    </p:anim>
                                    <p:anim calcmode="lin" valueType="num">
                                      <p:cBhvr>
                                        <p:cTn id="55" dur="800" decel="100000" fill="hold"/>
                                        <p:tgtEl>
                                          <p:spTgt spid="10"/>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800" decel="100000"/>
                                        <p:tgtEl>
                                          <p:spTgt spid="11"/>
                                        </p:tgtEl>
                                      </p:cBhvr>
                                    </p:animEffect>
                                    <p:anim calcmode="lin" valueType="num">
                                      <p:cBhvr>
                                        <p:cTn id="62" dur="800" decel="100000" fill="hold"/>
                                        <p:tgtEl>
                                          <p:spTgt spid="11"/>
                                        </p:tgtEl>
                                        <p:attrNameLst>
                                          <p:attrName>style.rotation</p:attrName>
                                        </p:attrNameLst>
                                      </p:cBhvr>
                                      <p:tavLst>
                                        <p:tav tm="0">
                                          <p:val>
                                            <p:fltVal val="-90"/>
                                          </p:val>
                                        </p:tav>
                                        <p:tav tm="100000">
                                          <p:val>
                                            <p:fltVal val="0"/>
                                          </p:val>
                                        </p:tav>
                                      </p:tavLst>
                                    </p:anim>
                                    <p:anim calcmode="lin" valueType="num">
                                      <p:cBhvr>
                                        <p:cTn id="63" dur="800" decel="100000" fill="hold"/>
                                        <p:tgtEl>
                                          <p:spTgt spid="11"/>
                                        </p:tgtEl>
                                        <p:attrNameLst>
                                          <p:attrName>ppt_x</p:attrName>
                                        </p:attrNameLst>
                                      </p:cBhvr>
                                      <p:tavLst>
                                        <p:tav tm="0">
                                          <p:val>
                                            <p:strVal val="#ppt_x+0.4"/>
                                          </p:val>
                                        </p:tav>
                                        <p:tav tm="100000">
                                          <p:val>
                                            <p:strVal val="#ppt_x-0.05"/>
                                          </p:val>
                                        </p:tav>
                                      </p:tavLst>
                                    </p:anim>
                                    <p:anim calcmode="lin" valueType="num">
                                      <p:cBhvr>
                                        <p:cTn id="64" dur="800" decel="100000" fill="hold"/>
                                        <p:tgtEl>
                                          <p:spTgt spid="11"/>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800" decel="100000"/>
                                        <p:tgtEl>
                                          <p:spTgt spid="15"/>
                                        </p:tgtEl>
                                      </p:cBhvr>
                                    </p:animEffect>
                                    <p:anim calcmode="lin" valueType="num">
                                      <p:cBhvr>
                                        <p:cTn id="71" dur="800" decel="100000" fill="hold"/>
                                        <p:tgtEl>
                                          <p:spTgt spid="15"/>
                                        </p:tgtEl>
                                        <p:attrNameLst>
                                          <p:attrName>style.rotation</p:attrName>
                                        </p:attrNameLst>
                                      </p:cBhvr>
                                      <p:tavLst>
                                        <p:tav tm="0">
                                          <p:val>
                                            <p:fltVal val="-90"/>
                                          </p:val>
                                        </p:tav>
                                        <p:tav tm="100000">
                                          <p:val>
                                            <p:fltVal val="0"/>
                                          </p:val>
                                        </p:tav>
                                      </p:tavLst>
                                    </p:anim>
                                    <p:anim calcmode="lin" valueType="num">
                                      <p:cBhvr>
                                        <p:cTn id="72" dur="800" decel="100000" fill="hold"/>
                                        <p:tgtEl>
                                          <p:spTgt spid="15"/>
                                        </p:tgtEl>
                                        <p:attrNameLst>
                                          <p:attrName>ppt_x</p:attrName>
                                        </p:attrNameLst>
                                      </p:cBhvr>
                                      <p:tavLst>
                                        <p:tav tm="0">
                                          <p:val>
                                            <p:strVal val="#ppt_x+0.4"/>
                                          </p:val>
                                        </p:tav>
                                        <p:tav tm="100000">
                                          <p:val>
                                            <p:strVal val="#ppt_x-0.05"/>
                                          </p:val>
                                        </p:tav>
                                      </p:tavLst>
                                    </p:anim>
                                    <p:anim calcmode="lin" valueType="num">
                                      <p:cBhvr>
                                        <p:cTn id="73" dur="800" decel="100000" fill="hold"/>
                                        <p:tgtEl>
                                          <p:spTgt spid="15"/>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55" t="13263" r="2634" b="12128"/>
          <a:stretch/>
        </p:blipFill>
        <p:spPr>
          <a:xfrm rot="19641824">
            <a:off x="937838" y="3087518"/>
            <a:ext cx="4960863" cy="1419636"/>
          </a:xfrm>
          <a:effectLst>
            <a:softEdge rad="112500"/>
          </a:effectLst>
        </p:spPr>
      </p:pic>
      <p:pic>
        <p:nvPicPr>
          <p:cNvPr id="17" name="Picture 16" descr="Gears-07-june[1].gif"/>
          <p:cNvPicPr>
            <a:picLocks noChangeAspect="1"/>
          </p:cNvPicPr>
          <p:nvPr/>
        </p:nvPicPr>
        <p:blipFill>
          <a:blip r:embed="rId3"/>
          <a:stretch>
            <a:fillRect/>
          </a:stretch>
        </p:blipFill>
        <p:spPr>
          <a:xfrm>
            <a:off x="1387015" y="204489"/>
            <a:ext cx="1676400" cy="1466850"/>
          </a:xfrm>
          <a:prstGeom prst="ellipse">
            <a:avLst/>
          </a:prstGeom>
          <a:ln>
            <a:noFill/>
          </a:ln>
          <a:effectLst>
            <a:softEdge rad="112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877" y="936067"/>
            <a:ext cx="6231465" cy="867302"/>
          </a:xfrm>
          <a:prstGeom prst="rect">
            <a:avLst/>
          </a:prstGeom>
          <a:ln>
            <a:noFill/>
          </a:ln>
          <a:effectLst>
            <a:softEdge rad="1125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9877" y="1767786"/>
            <a:ext cx="6231465" cy="837384"/>
          </a:xfrm>
          <a:prstGeom prst="rect">
            <a:avLst/>
          </a:prstGeom>
          <a:ln>
            <a:noFill/>
          </a:ln>
          <a:effectLst>
            <a:softEdge rad="112500"/>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9878" y="3539446"/>
            <a:ext cx="6184646" cy="863325"/>
          </a:xfrm>
          <a:prstGeom prst="rect">
            <a:avLst/>
          </a:prstGeom>
          <a:ln>
            <a:noFill/>
          </a:ln>
          <a:effectLst>
            <a:softEdge rad="112500"/>
          </a:effec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9877" y="2597864"/>
            <a:ext cx="6184647" cy="922258"/>
          </a:xfrm>
          <a:prstGeom prst="rect">
            <a:avLst/>
          </a:prstGeom>
          <a:ln>
            <a:noFill/>
          </a:ln>
          <a:effectLst>
            <a:softEdge rad="112500"/>
          </a:effectLst>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9877" y="41312"/>
            <a:ext cx="6244973" cy="927070"/>
          </a:xfrm>
          <a:prstGeom prst="rect">
            <a:avLst/>
          </a:prstGeom>
          <a:ln>
            <a:noFill/>
          </a:ln>
          <a:effectLst>
            <a:softEdge rad="112500"/>
          </a:effectLst>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19942"/>
          <a:stretch/>
        </p:blipFill>
        <p:spPr>
          <a:xfrm>
            <a:off x="5889877" y="4402771"/>
            <a:ext cx="6184647" cy="777482"/>
          </a:xfrm>
          <a:prstGeom prst="rect">
            <a:avLst/>
          </a:prstGeom>
          <a:ln>
            <a:noFill/>
          </a:ln>
          <a:effectLst>
            <a:softEdge rad="112500"/>
          </a:effectLst>
        </p:spPr>
      </p:pic>
      <p:pic>
        <p:nvPicPr>
          <p:cNvPr id="22" name="Picture 21"/>
          <p:cNvPicPr>
            <a:picLocks noChangeAspect="1"/>
          </p:cNvPicPr>
          <p:nvPr/>
        </p:nvPicPr>
        <p:blipFill rotWithShape="1">
          <a:blip r:embed="rId10">
            <a:extLst>
              <a:ext uri="{28A0092B-C50C-407E-A947-70E740481C1C}">
                <a14:useLocalDpi xmlns:a14="http://schemas.microsoft.com/office/drawing/2010/main" val="0"/>
              </a:ext>
            </a:extLst>
          </a:blip>
          <a:srcRect l="14154"/>
          <a:stretch/>
        </p:blipFill>
        <p:spPr>
          <a:xfrm>
            <a:off x="5889877" y="5147361"/>
            <a:ext cx="6302123" cy="797523"/>
          </a:xfrm>
          <a:prstGeom prst="rect">
            <a:avLst/>
          </a:prstGeom>
          <a:ln>
            <a:noFill/>
          </a:ln>
          <a:effectLst>
            <a:softEdge rad="112500"/>
          </a:effectLst>
        </p:spPr>
      </p:pic>
      <p:pic>
        <p:nvPicPr>
          <p:cNvPr id="23" name="Picture 22"/>
          <p:cNvPicPr>
            <a:picLocks noChangeAspect="1"/>
          </p:cNvPicPr>
          <p:nvPr/>
        </p:nvPicPr>
        <p:blipFill rotWithShape="1">
          <a:blip r:embed="rId11">
            <a:extLst>
              <a:ext uri="{28A0092B-C50C-407E-A947-70E740481C1C}">
                <a14:useLocalDpi xmlns:a14="http://schemas.microsoft.com/office/drawing/2010/main" val="0"/>
              </a:ext>
            </a:extLst>
          </a:blip>
          <a:srcRect l="48306" t="3851" b="4967"/>
          <a:stretch/>
        </p:blipFill>
        <p:spPr>
          <a:xfrm>
            <a:off x="5889877" y="5855370"/>
            <a:ext cx="6302123" cy="905645"/>
          </a:xfrm>
          <a:prstGeom prst="rect">
            <a:avLst/>
          </a:prstGeom>
          <a:ln>
            <a:noFill/>
          </a:ln>
          <a:effectLst>
            <a:softEdge rad="112500"/>
          </a:effectLst>
        </p:spPr>
      </p:pic>
    </p:spTree>
    <p:extLst>
      <p:ext uri="{BB962C8B-B14F-4D97-AF65-F5344CB8AC3E}">
        <p14:creationId xmlns:p14="http://schemas.microsoft.com/office/powerpoint/2010/main" val="192275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800" decel="100000"/>
                                        <p:tgtEl>
                                          <p:spTgt spid="18"/>
                                        </p:tgtEl>
                                      </p:cBhvr>
                                    </p:animEffect>
                                    <p:anim calcmode="lin" valueType="num">
                                      <p:cBhvr>
                                        <p:cTn id="35" dur="800" decel="100000" fill="hold"/>
                                        <p:tgtEl>
                                          <p:spTgt spid="18"/>
                                        </p:tgtEl>
                                        <p:attrNameLst>
                                          <p:attrName>style.rotation</p:attrName>
                                        </p:attrNameLst>
                                      </p:cBhvr>
                                      <p:tavLst>
                                        <p:tav tm="0">
                                          <p:val>
                                            <p:fltVal val="-90"/>
                                          </p:val>
                                        </p:tav>
                                        <p:tav tm="100000">
                                          <p:val>
                                            <p:fltVal val="0"/>
                                          </p:val>
                                        </p:tav>
                                      </p:tavLst>
                                    </p:anim>
                                    <p:anim calcmode="lin" valueType="num">
                                      <p:cBhvr>
                                        <p:cTn id="36" dur="800" decel="100000" fill="hold"/>
                                        <p:tgtEl>
                                          <p:spTgt spid="18"/>
                                        </p:tgtEl>
                                        <p:attrNameLst>
                                          <p:attrName>ppt_x</p:attrName>
                                        </p:attrNameLst>
                                      </p:cBhvr>
                                      <p:tavLst>
                                        <p:tav tm="0">
                                          <p:val>
                                            <p:strVal val="#ppt_x+0.4"/>
                                          </p:val>
                                        </p:tav>
                                        <p:tav tm="100000">
                                          <p:val>
                                            <p:strVal val="#ppt_x-0.05"/>
                                          </p:val>
                                        </p:tav>
                                      </p:tavLst>
                                    </p:anim>
                                    <p:anim calcmode="lin" valueType="num">
                                      <p:cBhvr>
                                        <p:cTn id="37" dur="800" decel="100000" fill="hold"/>
                                        <p:tgtEl>
                                          <p:spTgt spid="18"/>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800" decel="100000"/>
                                        <p:tgtEl>
                                          <p:spTgt spid="20"/>
                                        </p:tgtEl>
                                      </p:cBhvr>
                                    </p:animEffect>
                                    <p:anim calcmode="lin" valueType="num">
                                      <p:cBhvr>
                                        <p:cTn id="53" dur="800" decel="100000" fill="hold"/>
                                        <p:tgtEl>
                                          <p:spTgt spid="20"/>
                                        </p:tgtEl>
                                        <p:attrNameLst>
                                          <p:attrName>style.rotation</p:attrName>
                                        </p:attrNameLst>
                                      </p:cBhvr>
                                      <p:tavLst>
                                        <p:tav tm="0">
                                          <p:val>
                                            <p:fltVal val="-90"/>
                                          </p:val>
                                        </p:tav>
                                        <p:tav tm="100000">
                                          <p:val>
                                            <p:fltVal val="0"/>
                                          </p:val>
                                        </p:tav>
                                      </p:tavLst>
                                    </p:anim>
                                    <p:anim calcmode="lin" valueType="num">
                                      <p:cBhvr>
                                        <p:cTn id="54" dur="800" decel="100000" fill="hold"/>
                                        <p:tgtEl>
                                          <p:spTgt spid="20"/>
                                        </p:tgtEl>
                                        <p:attrNameLst>
                                          <p:attrName>ppt_x</p:attrName>
                                        </p:attrNameLst>
                                      </p:cBhvr>
                                      <p:tavLst>
                                        <p:tav tm="0">
                                          <p:val>
                                            <p:strVal val="#ppt_x+0.4"/>
                                          </p:val>
                                        </p:tav>
                                        <p:tav tm="100000">
                                          <p:val>
                                            <p:strVal val="#ppt_x-0.05"/>
                                          </p:val>
                                        </p:tav>
                                      </p:tavLst>
                                    </p:anim>
                                    <p:anim calcmode="lin" valueType="num">
                                      <p:cBhvr>
                                        <p:cTn id="55" dur="800" decel="100000" fill="hold"/>
                                        <p:tgtEl>
                                          <p:spTgt spid="20"/>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800" decel="100000"/>
                                        <p:tgtEl>
                                          <p:spTgt spid="22"/>
                                        </p:tgtEl>
                                      </p:cBhvr>
                                    </p:animEffect>
                                    <p:anim calcmode="lin" valueType="num">
                                      <p:cBhvr>
                                        <p:cTn id="62" dur="800" decel="100000" fill="hold"/>
                                        <p:tgtEl>
                                          <p:spTgt spid="22"/>
                                        </p:tgtEl>
                                        <p:attrNameLst>
                                          <p:attrName>style.rotation</p:attrName>
                                        </p:attrNameLst>
                                      </p:cBhvr>
                                      <p:tavLst>
                                        <p:tav tm="0">
                                          <p:val>
                                            <p:fltVal val="-90"/>
                                          </p:val>
                                        </p:tav>
                                        <p:tav tm="100000">
                                          <p:val>
                                            <p:fltVal val="0"/>
                                          </p:val>
                                        </p:tav>
                                      </p:tavLst>
                                    </p:anim>
                                    <p:anim calcmode="lin" valueType="num">
                                      <p:cBhvr>
                                        <p:cTn id="63" dur="800" decel="100000" fill="hold"/>
                                        <p:tgtEl>
                                          <p:spTgt spid="22"/>
                                        </p:tgtEl>
                                        <p:attrNameLst>
                                          <p:attrName>ppt_x</p:attrName>
                                        </p:attrNameLst>
                                      </p:cBhvr>
                                      <p:tavLst>
                                        <p:tav tm="0">
                                          <p:val>
                                            <p:strVal val="#ppt_x+0.4"/>
                                          </p:val>
                                        </p:tav>
                                        <p:tav tm="100000">
                                          <p:val>
                                            <p:strVal val="#ppt_x-0.05"/>
                                          </p:val>
                                        </p:tav>
                                      </p:tavLst>
                                    </p:anim>
                                    <p:anim calcmode="lin" valueType="num">
                                      <p:cBhvr>
                                        <p:cTn id="64" dur="800" decel="100000" fill="hold"/>
                                        <p:tgtEl>
                                          <p:spTgt spid="22"/>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800" decel="100000"/>
                                        <p:tgtEl>
                                          <p:spTgt spid="23"/>
                                        </p:tgtEl>
                                      </p:cBhvr>
                                    </p:animEffect>
                                    <p:anim calcmode="lin" valueType="num">
                                      <p:cBhvr>
                                        <p:cTn id="71" dur="800" decel="100000" fill="hold"/>
                                        <p:tgtEl>
                                          <p:spTgt spid="23"/>
                                        </p:tgtEl>
                                        <p:attrNameLst>
                                          <p:attrName>style.rotation</p:attrName>
                                        </p:attrNameLst>
                                      </p:cBhvr>
                                      <p:tavLst>
                                        <p:tav tm="0">
                                          <p:val>
                                            <p:fltVal val="-90"/>
                                          </p:val>
                                        </p:tav>
                                        <p:tav tm="100000">
                                          <p:val>
                                            <p:fltVal val="0"/>
                                          </p:val>
                                        </p:tav>
                                      </p:tavLst>
                                    </p:anim>
                                    <p:anim calcmode="lin" valueType="num">
                                      <p:cBhvr>
                                        <p:cTn id="72" dur="800" decel="100000" fill="hold"/>
                                        <p:tgtEl>
                                          <p:spTgt spid="23"/>
                                        </p:tgtEl>
                                        <p:attrNameLst>
                                          <p:attrName>ppt_x</p:attrName>
                                        </p:attrNameLst>
                                      </p:cBhvr>
                                      <p:tavLst>
                                        <p:tav tm="0">
                                          <p:val>
                                            <p:strVal val="#ppt_x+0.4"/>
                                          </p:val>
                                        </p:tav>
                                        <p:tav tm="100000">
                                          <p:val>
                                            <p:strVal val="#ppt_x-0.05"/>
                                          </p:val>
                                        </p:tav>
                                      </p:tavLst>
                                    </p:anim>
                                    <p:anim calcmode="lin" valueType="num">
                                      <p:cBhvr>
                                        <p:cTn id="73" dur="800" decel="100000" fill="hold"/>
                                        <p:tgtEl>
                                          <p:spTgt spid="23"/>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8358" t="14518" r="21902" b="29522"/>
          <a:stretch/>
        </p:blipFill>
        <p:spPr>
          <a:xfrm>
            <a:off x="3812342" y="2367289"/>
            <a:ext cx="4698609" cy="795699"/>
          </a:xfrm>
          <a:prstGeom prst="rect">
            <a:avLst/>
          </a:prstGeom>
          <a:ln>
            <a:noFill/>
          </a:ln>
          <a:effectLst>
            <a:softEdge rad="112500"/>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4835" t="12763" r="25572" b="31107"/>
          <a:stretch/>
        </p:blipFill>
        <p:spPr>
          <a:xfrm>
            <a:off x="3812342" y="1750677"/>
            <a:ext cx="4698609" cy="737353"/>
          </a:xfrm>
          <a:prstGeom prst="rect">
            <a:avLst/>
          </a:prstGeom>
          <a:ln>
            <a:noFill/>
          </a:ln>
          <a:effectLst>
            <a:softEdge rad="112500"/>
          </a:effec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3053" t="18143" r="23095" b="33952"/>
          <a:stretch/>
        </p:blipFill>
        <p:spPr>
          <a:xfrm>
            <a:off x="3812340" y="5594441"/>
            <a:ext cx="4698611" cy="953068"/>
          </a:xfrm>
          <a:prstGeom prst="rect">
            <a:avLst/>
          </a:prstGeom>
          <a:ln>
            <a:noFill/>
          </a:ln>
          <a:effectLst>
            <a:softEdge rad="112500"/>
          </a:effectLst>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955409" y="-59199"/>
            <a:ext cx="8271803" cy="1154731"/>
          </a:xfrm>
          <a:effectLst>
            <a:softEdge rad="112500"/>
          </a:effec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9431" t="17984" r="1095" b="30088"/>
          <a:stretch/>
        </p:blipFill>
        <p:spPr>
          <a:xfrm>
            <a:off x="1955409" y="897335"/>
            <a:ext cx="8271803" cy="914528"/>
          </a:xfrm>
          <a:prstGeom prst="rect">
            <a:avLst/>
          </a:prstGeom>
          <a:ln>
            <a:noFill/>
          </a:ln>
          <a:effectLst>
            <a:softEdge rad="112500"/>
          </a:effectLst>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32212" t="9033" r="18121" b="35628"/>
          <a:stretch/>
        </p:blipFill>
        <p:spPr>
          <a:xfrm>
            <a:off x="3812342" y="3664472"/>
            <a:ext cx="4698609" cy="737156"/>
          </a:xfrm>
          <a:prstGeom prst="rect">
            <a:avLst/>
          </a:prstGeom>
          <a:ln>
            <a:noFill/>
          </a:ln>
          <a:effectLst>
            <a:softEdge rad="112500"/>
          </a:effectLst>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24733" t="10392" r="25747" b="31958"/>
          <a:stretch/>
        </p:blipFill>
        <p:spPr>
          <a:xfrm>
            <a:off x="3812340" y="4926445"/>
            <a:ext cx="4698611" cy="724088"/>
          </a:xfrm>
          <a:prstGeom prst="rect">
            <a:avLst/>
          </a:prstGeom>
          <a:ln>
            <a:noFill/>
          </a:ln>
          <a:effectLst>
            <a:softEdge rad="112500"/>
          </a:effectLst>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l="27249" t="14414" r="22789" b="36962"/>
          <a:stretch/>
        </p:blipFill>
        <p:spPr>
          <a:xfrm>
            <a:off x="3812342" y="4345298"/>
            <a:ext cx="4698610" cy="654994"/>
          </a:xfrm>
          <a:prstGeom prst="rect">
            <a:avLst/>
          </a:prstGeom>
          <a:ln>
            <a:noFill/>
          </a:ln>
          <a:effectLst>
            <a:softEdge rad="112500"/>
          </a:effectLst>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l="29499" t="19937" r="20688" b="23198"/>
          <a:stretch/>
        </p:blipFill>
        <p:spPr>
          <a:xfrm>
            <a:off x="3812343" y="2996892"/>
            <a:ext cx="4698608" cy="834092"/>
          </a:xfrm>
          <a:prstGeom prst="rect">
            <a:avLst/>
          </a:prstGeom>
          <a:ln>
            <a:noFill/>
          </a:ln>
          <a:effectLst>
            <a:softEdge rad="112500"/>
          </a:effectLst>
        </p:spPr>
      </p:pic>
      <p:pic>
        <p:nvPicPr>
          <p:cNvPr id="13" name="Picture 12" descr="Gears-07-june[1].gif"/>
          <p:cNvPicPr>
            <a:picLocks noChangeAspect="1"/>
          </p:cNvPicPr>
          <p:nvPr/>
        </p:nvPicPr>
        <p:blipFill>
          <a:blip r:embed="rId11"/>
          <a:stretch>
            <a:fillRect/>
          </a:stretch>
        </p:blipFill>
        <p:spPr>
          <a:xfrm>
            <a:off x="10358021" y="163910"/>
            <a:ext cx="1676400" cy="146685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2187223" y="329783"/>
          <a:ext cx="9430152" cy="59960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2063519" y="209862"/>
          <a:ext cx="9538867" cy="613097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663908" y="449705"/>
          <a:ext cx="10043410" cy="595109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2068644" y="254832"/>
          <a:ext cx="9848536" cy="61159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nvGraphicFramePr>
        <p:xfrm>
          <a:off x="1813810" y="269824"/>
          <a:ext cx="10118360" cy="61759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588958" y="179882"/>
          <a:ext cx="10298242" cy="62059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550" y="403225"/>
            <a:ext cx="7315200" cy="1273175"/>
          </a:xfrm>
        </p:spPr>
        <p:txBody>
          <a:bodyPr rtlCol="0">
            <a:normAutofit/>
          </a:bodyPr>
          <a:lstStyle/>
          <a:p>
            <a:pPr fontAlgn="auto">
              <a:spcAft>
                <a:spcPts val="0"/>
              </a:spcAft>
              <a:defRPr/>
            </a:pPr>
            <a:r>
              <a:rPr lang="en-US" b="1" dirty="0" smtClean="0">
                <a:effectLst>
                  <a:outerShdw blurRad="50800" dist="38100" dir="18900000" algn="bl" rotWithShape="0">
                    <a:prstClr val="black">
                      <a:alpha val="40000"/>
                    </a:prstClr>
                  </a:outerShdw>
                </a:effectLst>
              </a:rPr>
              <a:t>Organizational Obscurantism</a:t>
            </a:r>
            <a:endParaRPr lang="en-US" b="1" dirty="0">
              <a:effectLst>
                <a:outerShdw blurRad="50800" dist="38100" dir="18900000" algn="bl" rotWithShape="0">
                  <a:prstClr val="black">
                    <a:alpha val="40000"/>
                  </a:prst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592" y="1814946"/>
            <a:ext cx="8225640" cy="33805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873769" y="464695"/>
          <a:ext cx="9878519" cy="60260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813810" y="314793"/>
          <a:ext cx="9908497" cy="608600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842654" y="595745"/>
          <a:ext cx="10072255" cy="56942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759527" y="332509"/>
          <a:ext cx="10335491" cy="64146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2456295" y="404734"/>
          <a:ext cx="8936230" cy="62508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058516894"/>
              </p:ext>
            </p:extLst>
          </p:nvPr>
        </p:nvGraphicFramePr>
        <p:xfrm>
          <a:off x="1588957" y="404734"/>
          <a:ext cx="10208302" cy="56962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740" t="8671" r="1369" b="8394"/>
          <a:stretch/>
        </p:blipFill>
        <p:spPr>
          <a:xfrm>
            <a:off x="2458995" y="296562"/>
            <a:ext cx="8649730" cy="1445741"/>
          </a:xfrm>
          <a:prstGeom prst="plaque">
            <a:avLst/>
          </a:prstGeom>
          <a:scene3d>
            <a:camera prst="orthographicFront">
              <a:rot lat="0" lon="0" rev="0"/>
            </a:camera>
            <a:lightRig rig="contrasting" dir="t">
              <a:rot lat="0" lon="0" rev="7800000"/>
            </a:lightRig>
          </a:scene3d>
          <a:sp3d>
            <a:bevelT w="139700" h="139700"/>
          </a:sp3d>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914" b="3561"/>
          <a:stretch/>
        </p:blipFill>
        <p:spPr>
          <a:xfrm>
            <a:off x="2211858" y="1828801"/>
            <a:ext cx="9020433" cy="2421924"/>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p:cNvPicPr>
            <a:picLocks noChangeAspect="1"/>
          </p:cNvPicPr>
          <p:nvPr/>
        </p:nvPicPr>
        <p:blipFill rotWithShape="1">
          <a:blip r:embed="rId4">
            <a:alphaModFix/>
            <a:duotone>
              <a:prstClr val="black"/>
              <a:schemeClr val="accent1">
                <a:tint val="45000"/>
                <a:satMod val="400000"/>
              </a:schemeClr>
            </a:duotone>
            <a:extLst>
              <a:ext uri="{28A0092B-C50C-407E-A947-70E740481C1C}">
                <a14:useLocalDpi xmlns:a14="http://schemas.microsoft.com/office/drawing/2010/main" val="0"/>
              </a:ext>
            </a:extLst>
          </a:blip>
          <a:srcRect l="2740" t="8513" r="1369" b="10815"/>
          <a:stretch/>
        </p:blipFill>
        <p:spPr>
          <a:xfrm>
            <a:off x="2458995" y="4399006"/>
            <a:ext cx="8649730" cy="2323069"/>
          </a:xfrm>
          <a:prstGeom prst="plaque">
            <a:avLst/>
          </a:prstGeom>
          <a:ln>
            <a:noFill/>
          </a:ln>
          <a:effectLst/>
          <a:scene3d>
            <a:camera prst="orthographicFront">
              <a:rot lat="0" lon="0" rev="0"/>
            </a:camera>
            <a:lightRig rig="contrasting" dir="t">
              <a:rot lat="0" lon="0" rev="7800000"/>
            </a:lightRig>
          </a:scene3d>
          <a:sp3d>
            <a:bevelT w="139700" h="1397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2/3*#ppt_w"/>
                                          </p:val>
                                        </p:tav>
                                        <p:tav tm="100000">
                                          <p:val>
                                            <p:strVal val="#ppt_w"/>
                                          </p:val>
                                        </p:tav>
                                      </p:tavLst>
                                    </p:anim>
                                    <p:anim calcmode="lin" valueType="num">
                                      <p:cBhvr>
                                        <p:cTn id="13" dur="500" fill="hold"/>
                                        <p:tgtEl>
                                          <p:spTgt spid="5"/>
                                        </p:tgtEl>
                                        <p:attrNameLst>
                                          <p:attrName>ppt_h</p:attrName>
                                        </p:attrNameLst>
                                      </p:cBhvr>
                                      <p:tavLst>
                                        <p:tav tm="0">
                                          <p:val>
                                            <p:strVal val="2/3*#ppt_h"/>
                                          </p:val>
                                        </p:tav>
                                        <p:tav tm="100000">
                                          <p:val>
                                            <p:strVal val="#ppt_h"/>
                                          </p:val>
                                        </p:tav>
                                      </p:tavLst>
                                    </p:anim>
                                  </p:childTnLst>
                                </p:cTn>
                              </p:par>
                            </p:childTnLst>
                          </p:cTn>
                        </p:par>
                        <p:par>
                          <p:cTn id="14" fill="hold">
                            <p:stCondLst>
                              <p:cond delay="1000"/>
                            </p:stCondLst>
                            <p:childTnLst>
                              <p:par>
                                <p:cTn id="15" presetID="23" presetClass="entr" presetSubtype="27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2/3*#ppt_w"/>
                                          </p:val>
                                        </p:tav>
                                        <p:tav tm="100000">
                                          <p:val>
                                            <p:strVal val="#ppt_w"/>
                                          </p:val>
                                        </p:tav>
                                      </p:tavLst>
                                    </p:anim>
                                    <p:anim calcmode="lin" valueType="num">
                                      <p:cBhvr>
                                        <p:cTn id="18"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245" t="3243" r="1122" b="6216"/>
          <a:stretch/>
        </p:blipFill>
        <p:spPr>
          <a:xfrm>
            <a:off x="2421924" y="1149179"/>
            <a:ext cx="8884508" cy="4139514"/>
          </a:xfrm>
          <a:prstGeom prst="roundRect">
            <a:avLst>
              <a:gd name="adj" fmla="val 16667"/>
            </a:avLst>
          </a:prstGeo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0800" y="1433511"/>
            <a:ext cx="7965282" cy="1652589"/>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497" y="3588781"/>
            <a:ext cx="7965282" cy="21891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1484312" y="759979"/>
            <a:ext cx="10018712" cy="292966"/>
          </a:xfrm>
        </p:spPr>
        <p:txBody>
          <a:bodyPr/>
          <a:lstStyle/>
          <a:p>
            <a:r>
              <a:rPr lang="en-US" altLang="en-US" b="1" i="1" dirty="0">
                <a:ln>
                  <a:noFill/>
                </a:ln>
                <a:solidFill>
                  <a:srgbClr val="C00000"/>
                </a:solidFill>
              </a:rPr>
              <a:t>Reasons Employees lie to the boss</a:t>
            </a:r>
            <a:br>
              <a:rPr lang="en-US" altLang="en-US" b="1" i="1" dirty="0">
                <a:ln>
                  <a:noFill/>
                </a:ln>
                <a:solidFill>
                  <a:srgbClr val="C00000"/>
                </a:solidFill>
              </a:rPr>
            </a:br>
            <a:endParaRPr lang="en-US" altLang="en-US" b="1" i="1" dirty="0">
              <a:ln>
                <a:noFill/>
              </a:ln>
              <a:solidFill>
                <a:srgbClr val="C00000"/>
              </a:solidFill>
            </a:endParaRPr>
          </a:p>
        </p:txBody>
      </p:sp>
      <p:sp>
        <p:nvSpPr>
          <p:cNvPr id="3" name="Content Placeholder 2"/>
          <p:cNvSpPr>
            <a:spLocks noGrp="1"/>
          </p:cNvSpPr>
          <p:nvPr>
            <p:ph idx="1"/>
          </p:nvPr>
        </p:nvSpPr>
        <p:spPr>
          <a:xfrm>
            <a:off x="1484312" y="1191490"/>
            <a:ext cx="10499870" cy="5666509"/>
          </a:xfrm>
        </p:spPr>
        <p:txBody>
          <a:bodyPr rtlCol="0">
            <a:noAutofit/>
          </a:bodyPr>
          <a:lstStyle/>
          <a:p>
            <a:pPr fontAlgn="auto">
              <a:lnSpc>
                <a:spcPct val="150000"/>
              </a:lnSpc>
              <a:buFont typeface="Arial"/>
              <a:buChar char="•"/>
              <a:defRPr/>
            </a:pPr>
            <a:r>
              <a:rPr lang="en-US" sz="3200" i="1" dirty="0" smtClean="0">
                <a:ln w="0"/>
                <a:effectLst>
                  <a:outerShdw blurRad="38100" dist="19050" dir="2700000" algn="tl" rotWithShape="0">
                    <a:schemeClr val="dk1">
                      <a:alpha val="40000"/>
                    </a:schemeClr>
                  </a:outerShdw>
                </a:effectLst>
                <a:latin typeface="+mj-lt"/>
              </a:rPr>
              <a:t>The </a:t>
            </a:r>
            <a:r>
              <a:rPr lang="en-US" sz="3200" i="1" dirty="0">
                <a:ln w="0"/>
                <a:effectLst>
                  <a:outerShdw blurRad="38100" dist="19050" dir="2700000" algn="tl" rotWithShape="0">
                    <a:schemeClr val="dk1">
                      <a:alpha val="40000"/>
                    </a:schemeClr>
                  </a:outerShdw>
                </a:effectLst>
                <a:latin typeface="+mj-lt"/>
              </a:rPr>
              <a:t>boss can enhance or hinder your career track</a:t>
            </a:r>
          </a:p>
          <a:p>
            <a:pPr fontAlgn="auto">
              <a:lnSpc>
                <a:spcPct val="150000"/>
              </a:lnSpc>
              <a:buFont typeface="Arial"/>
              <a:buChar char="•"/>
              <a:defRPr/>
            </a:pPr>
            <a:r>
              <a:rPr lang="en-US" sz="3200" i="1" dirty="0" smtClean="0">
                <a:ln w="0"/>
                <a:effectLst>
                  <a:outerShdw blurRad="38100" dist="19050" dir="2700000" algn="tl" rotWithShape="0">
                    <a:schemeClr val="dk1">
                      <a:alpha val="40000"/>
                    </a:schemeClr>
                  </a:outerShdw>
                </a:effectLst>
                <a:latin typeface="+mj-lt"/>
              </a:rPr>
              <a:t>The </a:t>
            </a:r>
            <a:r>
              <a:rPr lang="en-US" sz="3200" i="1" dirty="0">
                <a:ln w="0"/>
                <a:effectLst>
                  <a:outerShdw blurRad="38100" dist="19050" dir="2700000" algn="tl" rotWithShape="0">
                    <a:schemeClr val="dk1">
                      <a:alpha val="40000"/>
                    </a:schemeClr>
                  </a:outerShdw>
                </a:effectLst>
                <a:latin typeface="+mj-lt"/>
              </a:rPr>
              <a:t>boss can control your salary</a:t>
            </a:r>
          </a:p>
          <a:p>
            <a:pPr fontAlgn="auto">
              <a:lnSpc>
                <a:spcPct val="150000"/>
              </a:lnSpc>
              <a:buFont typeface="Arial"/>
              <a:buChar char="•"/>
              <a:defRPr/>
            </a:pPr>
            <a:r>
              <a:rPr lang="en-US" sz="3200" i="1" dirty="0" smtClean="0">
                <a:ln w="0"/>
                <a:effectLst>
                  <a:outerShdw blurRad="38100" dist="19050" dir="2700000" algn="tl" rotWithShape="0">
                    <a:schemeClr val="dk1">
                      <a:alpha val="40000"/>
                    </a:schemeClr>
                  </a:outerShdw>
                </a:effectLst>
                <a:latin typeface="+mj-lt"/>
              </a:rPr>
              <a:t>The </a:t>
            </a:r>
            <a:r>
              <a:rPr lang="en-US" sz="3200" i="1" dirty="0">
                <a:ln w="0"/>
                <a:effectLst>
                  <a:outerShdw blurRad="38100" dist="19050" dir="2700000" algn="tl" rotWithShape="0">
                    <a:schemeClr val="dk1">
                      <a:alpha val="40000"/>
                    </a:schemeClr>
                  </a:outerShdw>
                </a:effectLst>
                <a:latin typeface="+mj-lt"/>
              </a:rPr>
              <a:t>boss argues with you when you tell them the truth</a:t>
            </a:r>
          </a:p>
          <a:p>
            <a:pPr fontAlgn="auto">
              <a:lnSpc>
                <a:spcPct val="150000"/>
              </a:lnSpc>
              <a:buFont typeface="Arial"/>
              <a:buChar char="•"/>
              <a:defRPr/>
            </a:pPr>
            <a:r>
              <a:rPr lang="en-US" sz="3200" i="1" dirty="0" smtClean="0">
                <a:ln w="0"/>
                <a:effectLst>
                  <a:outerShdw blurRad="38100" dist="19050" dir="2700000" algn="tl" rotWithShape="0">
                    <a:schemeClr val="dk1">
                      <a:alpha val="40000"/>
                    </a:schemeClr>
                  </a:outerShdw>
                </a:effectLst>
                <a:latin typeface="+mj-lt"/>
              </a:rPr>
              <a:t>The </a:t>
            </a:r>
            <a:r>
              <a:rPr lang="en-US" sz="3200" i="1" dirty="0">
                <a:ln w="0"/>
                <a:effectLst>
                  <a:outerShdw blurRad="38100" dist="19050" dir="2700000" algn="tl" rotWithShape="0">
                    <a:schemeClr val="dk1">
                      <a:alpha val="40000"/>
                    </a:schemeClr>
                  </a:outerShdw>
                </a:effectLst>
                <a:latin typeface="+mj-lt"/>
              </a:rPr>
              <a:t>boss violates </a:t>
            </a:r>
            <a:r>
              <a:rPr lang="en-US" sz="3200" i="1" dirty="0" smtClean="0">
                <a:ln w="0"/>
                <a:effectLst>
                  <a:outerShdw blurRad="38100" dist="19050" dir="2700000" algn="tl" rotWithShape="0">
                    <a:schemeClr val="dk1">
                      <a:alpha val="40000"/>
                    </a:schemeClr>
                  </a:outerShdw>
                </a:effectLst>
                <a:latin typeface="+mj-lt"/>
              </a:rPr>
              <a:t>confidence (Not keeping secrets)</a:t>
            </a:r>
            <a:endParaRPr lang="en-US" sz="3200" i="1" dirty="0">
              <a:ln w="0"/>
              <a:effectLst>
                <a:outerShdw blurRad="38100" dist="19050" dir="2700000" algn="tl" rotWithShape="0">
                  <a:schemeClr val="dk1">
                    <a:alpha val="40000"/>
                  </a:schemeClr>
                </a:outerShdw>
              </a:effectLst>
              <a:latin typeface="+mj-lt"/>
            </a:endParaRPr>
          </a:p>
          <a:p>
            <a:pPr fontAlgn="auto">
              <a:lnSpc>
                <a:spcPct val="150000"/>
              </a:lnSpc>
              <a:buFont typeface="Arial"/>
              <a:buChar char="•"/>
              <a:defRPr/>
            </a:pPr>
            <a:r>
              <a:rPr lang="en-US" sz="3200" i="1" dirty="0" smtClean="0">
                <a:ln w="0"/>
                <a:effectLst>
                  <a:outerShdw blurRad="38100" dist="19050" dir="2700000" algn="tl" rotWithShape="0">
                    <a:schemeClr val="dk1">
                      <a:alpha val="40000"/>
                    </a:schemeClr>
                  </a:outerShdw>
                </a:effectLst>
                <a:latin typeface="+mj-lt"/>
              </a:rPr>
              <a:t>The </a:t>
            </a:r>
            <a:r>
              <a:rPr lang="en-US" sz="3200" i="1" dirty="0">
                <a:ln w="0"/>
                <a:effectLst>
                  <a:outerShdw blurRad="38100" dist="19050" dir="2700000" algn="tl" rotWithShape="0">
                    <a:schemeClr val="dk1">
                      <a:alpha val="40000"/>
                    </a:schemeClr>
                  </a:outerShdw>
                </a:effectLst>
                <a:latin typeface="+mj-lt"/>
              </a:rPr>
              <a:t>boss shoots the </a:t>
            </a:r>
            <a:r>
              <a:rPr lang="en-US" sz="3200" i="1" dirty="0" smtClean="0">
                <a:ln w="0"/>
                <a:effectLst>
                  <a:outerShdw blurRad="38100" dist="19050" dir="2700000" algn="tl" rotWithShape="0">
                    <a:schemeClr val="dk1">
                      <a:alpha val="40000"/>
                    </a:schemeClr>
                  </a:outerShdw>
                </a:effectLst>
                <a:latin typeface="+mj-lt"/>
              </a:rPr>
              <a:t>messenger (</a:t>
            </a:r>
            <a:r>
              <a:rPr lang="en-US" sz="3200" i="1" dirty="0">
                <a:ln w="0"/>
                <a:effectLst>
                  <a:outerShdw blurRad="38100" dist="19050" dir="2700000" algn="tl" rotWithShape="0">
                    <a:schemeClr val="dk1">
                      <a:alpha val="40000"/>
                    </a:schemeClr>
                  </a:outerShdw>
                </a:effectLst>
                <a:latin typeface="+mj-lt"/>
              </a:rPr>
              <a:t>blaming the bearer of bad </a:t>
            </a:r>
            <a:r>
              <a:rPr lang="en-US" sz="3200" i="1" dirty="0" smtClean="0">
                <a:ln w="0"/>
                <a:effectLst>
                  <a:outerShdw blurRad="38100" dist="19050" dir="2700000" algn="tl" rotWithShape="0">
                    <a:schemeClr val="dk1">
                      <a:alpha val="40000"/>
                    </a:schemeClr>
                  </a:outerShdw>
                </a:effectLst>
                <a:latin typeface="+mj-lt"/>
              </a:rPr>
              <a:t>news) </a:t>
            </a:r>
            <a:r>
              <a:rPr lang="en-US" sz="3200" i="1" dirty="0">
                <a:ln w="0"/>
                <a:effectLst>
                  <a:outerShdw blurRad="38100" dist="19050" dir="2700000" algn="tl" rotWithShape="0">
                    <a:schemeClr val="dk1">
                      <a:alpha val="40000"/>
                    </a:schemeClr>
                  </a:outerShdw>
                </a:effectLst>
                <a:latin typeface="+mj-lt"/>
              </a:rPr>
              <a:t>and the problem you point out becomes your problem</a:t>
            </a:r>
          </a:p>
          <a:p>
            <a:pPr fontAlgn="auto">
              <a:lnSpc>
                <a:spcPct val="150000"/>
              </a:lnSpc>
              <a:buFont typeface="Arial"/>
              <a:buChar char="•"/>
              <a:defRPr/>
            </a:pPr>
            <a:endParaRPr lang="en-US" sz="3200" i="1"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36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3" y="478271"/>
            <a:ext cx="10018712" cy="976456"/>
          </a:xfrm>
        </p:spPr>
        <p:txBody>
          <a:bodyPr rtlCol="0">
            <a:normAutofit/>
          </a:bodyPr>
          <a:lstStyle/>
          <a:p>
            <a:pPr fontAlgn="auto">
              <a:spcAft>
                <a:spcPts val="0"/>
              </a:spcAft>
              <a:defRPr/>
            </a:pPr>
            <a:r>
              <a:rPr lang="en-US" b="1" dirty="0">
                <a:effectLst>
                  <a:outerShdw blurRad="50800" dist="38100" dir="18900000" algn="bl" rotWithShape="0">
                    <a:prstClr val="black">
                      <a:alpha val="40000"/>
                    </a:prstClr>
                  </a:outerShdw>
                </a:effectLst>
              </a:rPr>
              <a:t>What is lie?</a:t>
            </a:r>
          </a:p>
        </p:txBody>
      </p:sp>
      <p:sp>
        <p:nvSpPr>
          <p:cNvPr id="10242" name="Content Placeholder 2"/>
          <p:cNvSpPr>
            <a:spLocks noGrp="1"/>
          </p:cNvSpPr>
          <p:nvPr>
            <p:ph idx="1"/>
          </p:nvPr>
        </p:nvSpPr>
        <p:spPr>
          <a:xfrm>
            <a:off x="1484313" y="3744913"/>
            <a:ext cx="10018712" cy="1804987"/>
          </a:xfrm>
        </p:spPr>
        <p:txBody>
          <a:bodyPr/>
          <a:lstStyle/>
          <a:p>
            <a:pPr algn="just">
              <a:buClr>
                <a:srgbClr val="C59B00"/>
              </a:buClr>
            </a:pPr>
            <a:r>
              <a:rPr lang="en-US" altLang="en-US" dirty="0"/>
              <a:t>In the workplace people fib, flatter, fabricate, prevaricate, and equivocate. They take liberties with, embellish, bend, and stretch the truth. They boast, conceal, falsify, omit, spread gossip, misinform, or cover up embarrassing (perhaps even unethical) acts.</a:t>
            </a:r>
          </a:p>
        </p:txBody>
      </p:sp>
      <p:pic>
        <p:nvPicPr>
          <p:cNvPr id="102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1731" y="1669472"/>
            <a:ext cx="8143875" cy="186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500" fill="hold"/>
                                        <p:tgtEl>
                                          <p:spTgt spid="10243"/>
                                        </p:tgtEl>
                                        <p:attrNameLst>
                                          <p:attrName>ppt_w</p:attrName>
                                        </p:attrNameLst>
                                      </p:cBhvr>
                                      <p:tavLst>
                                        <p:tav tm="0">
                                          <p:val>
                                            <p:fltVal val="0"/>
                                          </p:val>
                                        </p:tav>
                                        <p:tav tm="100000">
                                          <p:val>
                                            <p:strVal val="#ppt_w"/>
                                          </p:val>
                                        </p:tav>
                                      </p:tavLst>
                                    </p:anim>
                                    <p:anim calcmode="lin" valueType="num">
                                      <p:cBhvr>
                                        <p:cTn id="8" dur="500" fill="hold"/>
                                        <p:tgtEl>
                                          <p:spTgt spid="10243"/>
                                        </p:tgtEl>
                                        <p:attrNameLst>
                                          <p:attrName>ppt_h</p:attrName>
                                        </p:attrNameLst>
                                      </p:cBhvr>
                                      <p:tavLst>
                                        <p:tav tm="0">
                                          <p:val>
                                            <p:fltVal val="0"/>
                                          </p:val>
                                        </p:tav>
                                        <p:tav tm="100000">
                                          <p:val>
                                            <p:strVal val="#ppt_h"/>
                                          </p:val>
                                        </p:tav>
                                      </p:tavLst>
                                    </p:anim>
                                    <p:animEffect transition="in" filter="fade">
                                      <p:cBhvr>
                                        <p:cTn id="9" dur="500"/>
                                        <p:tgtEl>
                                          <p:spTgt spid="10243"/>
                                        </p:tgtEl>
                                      </p:cBhvr>
                                    </p:animEffect>
                                  </p:childTnLst>
                                </p:cTn>
                              </p:par>
                            </p:childTnLst>
                          </p:cTn>
                        </p:par>
                        <p:par>
                          <p:cTn id="10" fill="hold">
                            <p:stCondLst>
                              <p:cond delay="500"/>
                            </p:stCondLst>
                            <p:childTnLst>
                              <p:par>
                                <p:cTn id="11" presetID="5" presetClass="entr" presetSubtype="5" fill="hold" grpId="0" nodeType="afterEffect">
                                  <p:stCondLst>
                                    <p:cond delay="0"/>
                                  </p:stCondLst>
                                  <p:childTnLst>
                                    <p:set>
                                      <p:cBhvr>
                                        <p:cTn id="12" dur="1" fill="hold">
                                          <p:stCondLst>
                                            <p:cond delay="0"/>
                                          </p:stCondLst>
                                        </p:cTn>
                                        <p:tgtEl>
                                          <p:spTgt spid="10242">
                                            <p:txEl>
                                              <p:pRg st="0" end="0"/>
                                            </p:txEl>
                                          </p:spTgt>
                                        </p:tgtEl>
                                        <p:attrNameLst>
                                          <p:attrName>style.visibility</p:attrName>
                                        </p:attrNameLst>
                                      </p:cBhvr>
                                      <p:to>
                                        <p:strVal val="visible"/>
                                      </p:to>
                                    </p:set>
                                    <p:animEffect transition="in" filter="checkerboard(down)">
                                      <p:cBhvr>
                                        <p:cTn id="13" dur="500"/>
                                        <p:tgtEl>
                                          <p:spTgt spid="102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881188" y="245485"/>
            <a:ext cx="10018712" cy="482889"/>
          </a:xfrm>
        </p:spPr>
        <p:txBody>
          <a:bodyPr/>
          <a:lstStyle/>
          <a:p>
            <a:r>
              <a:rPr lang="en-US" altLang="en-US" b="1" i="1" dirty="0">
                <a:ln>
                  <a:noFill/>
                </a:ln>
              </a:rPr>
              <a:t>If you are the boss, people lie to you </a:t>
            </a:r>
            <a:r>
              <a:rPr lang="en-US" altLang="en-US" b="1" i="1">
                <a:ln>
                  <a:noFill/>
                </a:ln>
              </a:rPr>
              <a:t>unless </a:t>
            </a:r>
            <a:r>
              <a:rPr lang="en-US" altLang="en-US" b="1" i="1" smtClean="0">
                <a:ln>
                  <a:noFill/>
                </a:ln>
              </a:rPr>
              <a:t>…</a:t>
            </a:r>
            <a:endParaRPr lang="en-US" altLang="en-US" b="1" i="1" dirty="0">
              <a:ln>
                <a:noFill/>
              </a:ln>
            </a:endParaRPr>
          </a:p>
        </p:txBody>
      </p:sp>
      <p:sp>
        <p:nvSpPr>
          <p:cNvPr id="3" name="Content Placeholder 2"/>
          <p:cNvSpPr>
            <a:spLocks noGrp="1"/>
          </p:cNvSpPr>
          <p:nvPr>
            <p:ph idx="1"/>
          </p:nvPr>
        </p:nvSpPr>
        <p:spPr>
          <a:xfrm>
            <a:off x="1881188" y="880774"/>
            <a:ext cx="10018712" cy="3469553"/>
          </a:xfrm>
          <a:noFill/>
          <a:ln>
            <a:noFill/>
          </a:ln>
        </p:spPr>
        <p:style>
          <a:lnRef idx="2">
            <a:schemeClr val="dk1"/>
          </a:lnRef>
          <a:fillRef idx="1">
            <a:schemeClr val="lt1"/>
          </a:fillRef>
          <a:effectRef idx="0">
            <a:schemeClr val="dk1"/>
          </a:effectRef>
          <a:fontRef idx="minor">
            <a:schemeClr val="dk1"/>
          </a:fontRef>
        </p:style>
        <p:txBody>
          <a:bodyPr rtlCol="0">
            <a:normAutofit fontScale="92500" lnSpcReduction="20000"/>
          </a:bodyPr>
          <a:lstStyle/>
          <a:p>
            <a:pPr marL="457200" indent="-457200" fontAlgn="auto">
              <a:lnSpc>
                <a:spcPct val="150000"/>
              </a:lnSpc>
              <a:buClr>
                <a:srgbClr val="C00000"/>
              </a:buClr>
              <a:buSzPct val="100000"/>
              <a:buFont typeface="+mj-lt"/>
              <a:buAutoNum type="arabicParenR"/>
              <a:defRPr/>
            </a:pPr>
            <a:r>
              <a:rPr lang="en-US" sz="2800" i="1" dirty="0" smtClean="0">
                <a:ln w="0"/>
                <a:solidFill>
                  <a:schemeClr val="tx1"/>
                </a:solidFill>
                <a:effectLst>
                  <a:outerShdw blurRad="38100" dist="19050" dir="2700000" algn="tl" rotWithShape="0">
                    <a:schemeClr val="dk1">
                      <a:alpha val="40000"/>
                    </a:schemeClr>
                  </a:outerShdw>
                </a:effectLst>
                <a:latin typeface="+mj-lt"/>
              </a:rPr>
              <a:t>You honor those who disagree with you</a:t>
            </a:r>
          </a:p>
          <a:p>
            <a:pPr marL="457200" indent="-457200" fontAlgn="auto">
              <a:lnSpc>
                <a:spcPct val="150000"/>
              </a:lnSpc>
              <a:buClr>
                <a:srgbClr val="C00000"/>
              </a:buClr>
              <a:buSzPct val="100000"/>
              <a:buFont typeface="+mj-lt"/>
              <a:buAutoNum type="arabicParenR"/>
              <a:defRPr/>
            </a:pPr>
            <a:r>
              <a:rPr lang="en-US" sz="2800" i="1" dirty="0">
                <a:ln w="0"/>
                <a:solidFill>
                  <a:schemeClr val="tx1"/>
                </a:solidFill>
                <a:effectLst>
                  <a:outerShdw blurRad="38100" dist="19050" dir="2700000" algn="tl" rotWithShape="0">
                    <a:schemeClr val="dk1">
                      <a:alpha val="40000"/>
                    </a:schemeClr>
                  </a:outerShdw>
                </a:effectLst>
                <a:latin typeface="+mj-lt"/>
              </a:rPr>
              <a:t> </a:t>
            </a:r>
            <a:r>
              <a:rPr lang="en-US" sz="2800" i="1" dirty="0" smtClean="0">
                <a:ln w="0"/>
                <a:solidFill>
                  <a:schemeClr val="tx1"/>
                </a:solidFill>
                <a:effectLst>
                  <a:outerShdw blurRad="38100" dist="19050" dir="2700000" algn="tl" rotWithShape="0">
                    <a:schemeClr val="dk1">
                      <a:alpha val="40000"/>
                    </a:schemeClr>
                  </a:outerShdw>
                </a:effectLst>
                <a:latin typeface="+mj-lt"/>
              </a:rPr>
              <a:t>You </a:t>
            </a:r>
            <a:r>
              <a:rPr lang="en-US" sz="2800" i="1" dirty="0">
                <a:ln w="0"/>
                <a:solidFill>
                  <a:schemeClr val="tx1"/>
                </a:solidFill>
                <a:effectLst>
                  <a:outerShdw blurRad="38100" dist="19050" dir="2700000" algn="tl" rotWithShape="0">
                    <a:schemeClr val="dk1">
                      <a:alpha val="40000"/>
                    </a:schemeClr>
                  </a:outerShdw>
                </a:effectLst>
                <a:latin typeface="+mj-lt"/>
              </a:rPr>
              <a:t>give opportunities to those who think </a:t>
            </a:r>
            <a:r>
              <a:rPr lang="en-US" sz="2800" i="1" dirty="0" smtClean="0">
                <a:ln w="0"/>
                <a:solidFill>
                  <a:schemeClr val="tx1"/>
                </a:solidFill>
                <a:effectLst>
                  <a:outerShdw blurRad="38100" dist="19050" dir="2700000" algn="tl" rotWithShape="0">
                    <a:schemeClr val="dk1">
                      <a:alpha val="40000"/>
                    </a:schemeClr>
                  </a:outerShdw>
                </a:effectLst>
                <a:latin typeface="+mj-lt"/>
              </a:rPr>
              <a:t>otherwise</a:t>
            </a:r>
          </a:p>
          <a:p>
            <a:pPr marL="457200" indent="-457200" fontAlgn="auto">
              <a:lnSpc>
                <a:spcPct val="150000"/>
              </a:lnSpc>
              <a:buClr>
                <a:srgbClr val="C00000"/>
              </a:buClr>
              <a:buSzPct val="100000"/>
              <a:buFont typeface="+mj-lt"/>
              <a:buAutoNum type="arabicParenR"/>
              <a:defRPr/>
            </a:pPr>
            <a:r>
              <a:rPr lang="en-US" sz="2800" i="1" dirty="0" smtClean="0">
                <a:ln w="0"/>
                <a:solidFill>
                  <a:schemeClr val="tx1"/>
                </a:solidFill>
                <a:effectLst>
                  <a:outerShdw blurRad="38100" dist="19050" dir="2700000" algn="tl" rotWithShape="0">
                    <a:schemeClr val="dk1">
                      <a:alpha val="40000"/>
                    </a:schemeClr>
                  </a:outerShdw>
                </a:effectLst>
                <a:latin typeface="+mj-lt"/>
              </a:rPr>
              <a:t>You </a:t>
            </a:r>
            <a:r>
              <a:rPr lang="en-US" sz="2800" i="1" dirty="0">
                <a:ln w="0"/>
                <a:solidFill>
                  <a:schemeClr val="tx1"/>
                </a:solidFill>
                <a:effectLst>
                  <a:outerShdw blurRad="38100" dist="19050" dir="2700000" algn="tl" rotWithShape="0">
                    <a:schemeClr val="dk1">
                      <a:alpha val="40000"/>
                    </a:schemeClr>
                  </a:outerShdw>
                </a:effectLst>
                <a:latin typeface="+mj-lt"/>
              </a:rPr>
              <a:t>stop hanging with brown </a:t>
            </a:r>
            <a:r>
              <a:rPr lang="en-US" sz="2800" i="1" dirty="0" err="1" smtClean="0">
                <a:ln w="0"/>
                <a:solidFill>
                  <a:schemeClr val="tx1"/>
                </a:solidFill>
                <a:effectLst>
                  <a:outerShdw blurRad="38100" dist="19050" dir="2700000" algn="tl" rotWithShape="0">
                    <a:schemeClr val="dk1">
                      <a:alpha val="40000"/>
                    </a:schemeClr>
                  </a:outerShdw>
                </a:effectLst>
                <a:latin typeface="+mj-lt"/>
              </a:rPr>
              <a:t>nosers</a:t>
            </a:r>
            <a:r>
              <a:rPr lang="en-US" sz="2800" i="1" dirty="0" smtClean="0">
                <a:ln w="0"/>
                <a:solidFill>
                  <a:schemeClr val="tx1"/>
                </a:solidFill>
                <a:effectLst>
                  <a:outerShdw blurRad="38100" dist="19050" dir="2700000" algn="tl" rotWithShape="0">
                    <a:schemeClr val="dk1">
                      <a:alpha val="40000"/>
                    </a:schemeClr>
                  </a:outerShdw>
                </a:effectLst>
                <a:latin typeface="+mj-lt"/>
              </a:rPr>
              <a:t> (Sycophants) </a:t>
            </a:r>
            <a:endParaRPr lang="en-US" sz="2800" i="1" dirty="0">
              <a:ln w="0"/>
              <a:solidFill>
                <a:schemeClr val="tx1"/>
              </a:solidFill>
              <a:effectLst>
                <a:outerShdw blurRad="38100" dist="19050" dir="2700000" algn="tl" rotWithShape="0">
                  <a:schemeClr val="dk1">
                    <a:alpha val="40000"/>
                  </a:schemeClr>
                </a:outerShdw>
              </a:effectLst>
              <a:latin typeface="+mj-lt"/>
            </a:endParaRPr>
          </a:p>
          <a:p>
            <a:pPr marL="457200" indent="-457200" fontAlgn="auto">
              <a:lnSpc>
                <a:spcPct val="150000"/>
              </a:lnSpc>
              <a:buClr>
                <a:srgbClr val="C00000"/>
              </a:buClr>
              <a:buSzPct val="100000"/>
              <a:buFont typeface="+mj-lt"/>
              <a:buAutoNum type="arabicParenR"/>
              <a:defRPr/>
            </a:pPr>
            <a:r>
              <a:rPr lang="en-US" sz="2800" i="1" dirty="0" smtClean="0">
                <a:ln w="0"/>
                <a:solidFill>
                  <a:schemeClr val="tx1"/>
                </a:solidFill>
                <a:effectLst>
                  <a:outerShdw blurRad="38100" dist="19050" dir="2700000" algn="tl" rotWithShape="0">
                    <a:schemeClr val="dk1">
                      <a:alpha val="40000"/>
                    </a:schemeClr>
                  </a:outerShdw>
                </a:effectLst>
                <a:latin typeface="+mj-lt"/>
              </a:rPr>
              <a:t>You </a:t>
            </a:r>
            <a:r>
              <a:rPr lang="en-US" sz="2800" i="1" dirty="0">
                <a:ln w="0"/>
                <a:solidFill>
                  <a:schemeClr val="tx1"/>
                </a:solidFill>
                <a:effectLst>
                  <a:outerShdw blurRad="38100" dist="19050" dir="2700000" algn="tl" rotWithShape="0">
                    <a:schemeClr val="dk1">
                      <a:alpha val="40000"/>
                    </a:schemeClr>
                  </a:outerShdw>
                </a:effectLst>
                <a:latin typeface="+mj-lt"/>
              </a:rPr>
              <a:t>keep asking questions that get to the bottom </a:t>
            </a:r>
            <a:r>
              <a:rPr lang="en-US" sz="2800" i="1" dirty="0" smtClean="0">
                <a:ln w="0"/>
                <a:solidFill>
                  <a:schemeClr val="tx1"/>
                </a:solidFill>
                <a:effectLst>
                  <a:outerShdw blurRad="38100" dist="19050" dir="2700000" algn="tl" rotWithShape="0">
                    <a:schemeClr val="dk1">
                      <a:alpha val="40000"/>
                    </a:schemeClr>
                  </a:outerShdw>
                </a:effectLst>
                <a:latin typeface="+mj-lt"/>
              </a:rPr>
              <a:t>issues</a:t>
            </a:r>
          </a:p>
          <a:p>
            <a:pPr marL="457200" indent="-457200" fontAlgn="auto">
              <a:lnSpc>
                <a:spcPct val="150000"/>
              </a:lnSpc>
              <a:buClr>
                <a:srgbClr val="C00000"/>
              </a:buClr>
              <a:buSzPct val="100000"/>
              <a:buFont typeface="+mj-lt"/>
              <a:buAutoNum type="arabicParenR"/>
              <a:defRPr/>
            </a:pPr>
            <a:r>
              <a:rPr lang="en-US" sz="2800" i="1" dirty="0" smtClean="0">
                <a:ln w="0"/>
                <a:solidFill>
                  <a:schemeClr val="tx1"/>
                </a:solidFill>
                <a:effectLst>
                  <a:outerShdw blurRad="38100" dist="19050" dir="2700000" algn="tl" rotWithShape="0">
                    <a:schemeClr val="dk1">
                      <a:alpha val="40000"/>
                    </a:schemeClr>
                  </a:outerShdw>
                </a:effectLst>
                <a:latin typeface="+mj-lt"/>
              </a:rPr>
              <a:t>You point out inconsistencies that seem like lies</a:t>
            </a:r>
          </a:p>
        </p:txBody>
      </p:sp>
      <p:sp>
        <p:nvSpPr>
          <p:cNvPr id="4" name="Rectangle 3"/>
          <p:cNvSpPr/>
          <p:nvPr/>
        </p:nvSpPr>
        <p:spPr>
          <a:xfrm>
            <a:off x="1881188" y="4502727"/>
            <a:ext cx="10018713" cy="2062103"/>
          </a:xfrm>
          <a:prstGeom prst="rect">
            <a:avLst/>
          </a:prstGeom>
          <a:noFill/>
          <a:ln>
            <a:noFill/>
          </a:ln>
          <a:effectLst/>
        </p:spPr>
        <p:style>
          <a:lnRef idx="1">
            <a:schemeClr val="dk1"/>
          </a:lnRef>
          <a:fillRef idx="3">
            <a:schemeClr val="dk1"/>
          </a:fillRef>
          <a:effectRef idx="2">
            <a:schemeClr val="dk1"/>
          </a:effectRef>
          <a:fontRef idx="minor">
            <a:schemeClr val="lt1"/>
          </a:fontRef>
        </p:style>
        <p:txBody>
          <a:bodyPr>
            <a:spAutoFit/>
          </a:bodyPr>
          <a:lstStyle/>
          <a:p>
            <a:pPr algn="ctr" eaLnBrk="1" fontAlgn="auto" hangingPunct="1">
              <a:spcBef>
                <a:spcPts val="0"/>
              </a:spcBef>
              <a:spcAft>
                <a:spcPts val="0"/>
              </a:spcAft>
              <a:defRPr/>
            </a:pPr>
            <a:r>
              <a:rPr lang="en-US" sz="3200" b="1" dirty="0">
                <a:ln w="0"/>
                <a:solidFill>
                  <a:srgbClr val="C00000"/>
                </a:solidFill>
                <a:effectLst>
                  <a:outerShdw blurRad="38100" dist="19050" dir="2700000" algn="tl" rotWithShape="0">
                    <a:schemeClr val="dk1">
                      <a:alpha val="40000"/>
                    </a:schemeClr>
                  </a:outerShdw>
                </a:effectLst>
                <a:latin typeface="+mj-lt"/>
              </a:rPr>
              <a:t>People tell the boss what the boss wants to hear. If you don’t aggressively address this tendency, many will lie to you. It isn’t necessarily malicious. It’s more </a:t>
            </a:r>
            <a:r>
              <a:rPr lang="en-US" sz="3200" b="1" dirty="0" smtClean="0">
                <a:ln w="0"/>
                <a:solidFill>
                  <a:srgbClr val="C00000"/>
                </a:solidFill>
                <a:effectLst>
                  <a:outerShdw blurRad="38100" dist="19050" dir="2700000" algn="tl" rotWithShape="0">
                    <a:schemeClr val="dk1">
                      <a:alpha val="40000"/>
                    </a:schemeClr>
                  </a:outerShdw>
                </a:effectLst>
                <a:latin typeface="+mj-lt"/>
              </a:rPr>
              <a:t>likely</a:t>
            </a:r>
          </a:p>
          <a:p>
            <a:pPr algn="ctr" eaLnBrk="1" fontAlgn="auto" hangingPunct="1">
              <a:spcBef>
                <a:spcPts val="0"/>
              </a:spcBef>
              <a:spcAft>
                <a:spcPts val="0"/>
              </a:spcAft>
              <a:defRPr/>
            </a:pPr>
            <a:r>
              <a:rPr lang="en-US" sz="3200" b="1" i="1" dirty="0" smtClean="0">
                <a:ln w="0"/>
                <a:solidFill>
                  <a:srgbClr val="C00000"/>
                </a:solidFill>
                <a:effectLst>
                  <a:outerShdw blurRad="38100" dist="19050" dir="2700000" algn="tl" rotWithShape="0">
                    <a:schemeClr val="dk1">
                      <a:alpha val="40000"/>
                    </a:schemeClr>
                  </a:outerShdw>
                </a:effectLst>
                <a:latin typeface="+mj-lt"/>
              </a:rPr>
              <a:t>SELF-SERVING.</a:t>
            </a:r>
            <a:endParaRPr lang="en-US" sz="3200" b="1" i="1" dirty="0">
              <a:ln w="0"/>
              <a:solidFill>
                <a:srgbClr val="C00000"/>
              </a:solidFill>
              <a:effectLst>
                <a:outerShdw blurRad="38100" dist="19050" dir="2700000" algn="tl" rotWithShape="0">
                  <a:schemeClr val="dk1">
                    <a:alpha val="40000"/>
                  </a:scheme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1+#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93000">
              <a:schemeClr val="accent1">
                <a:lumMod val="45000"/>
                <a:lumOff val="55000"/>
              </a:schemeClr>
            </a:gs>
            <a:gs pos="75000">
              <a:schemeClr val="accent1">
                <a:lumMod val="45000"/>
                <a:lumOff val="55000"/>
                <a:alpha val="87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6" descr="reprimand"/>
          <p:cNvPicPr>
            <a:picLocks noChangeAspect="1" noChangeArrowheads="1" noCrop="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585631" y="182329"/>
            <a:ext cx="2606369" cy="23137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0457809">
            <a:off x="3717378" y="903560"/>
            <a:ext cx="4616573" cy="1157962"/>
          </a:xfrm>
        </p:spPr>
        <p:txBody>
          <a:bodyPr rtlCol="0">
            <a:normAutofit/>
          </a:bodyPr>
          <a:lstStyle/>
          <a:p>
            <a:pPr fontAlgn="auto">
              <a:spcAft>
                <a:spcPts val="0"/>
              </a:spcAft>
              <a:defRPr/>
            </a:pPr>
            <a:r>
              <a:rPr lang="en-US" sz="6600" b="1" i="1" dirty="0">
                <a:ln w="0"/>
                <a:solidFill>
                  <a:schemeClr val="accent5">
                    <a:lumMod val="75000"/>
                  </a:schemeClr>
                </a:solidFill>
                <a:effectLst>
                  <a:outerShdw blurRad="38100" dist="19050" dir="2700000" algn="tl" rotWithShape="0">
                    <a:schemeClr val="dk1">
                      <a:alpha val="40000"/>
                    </a:schemeClr>
                  </a:outerShdw>
                </a:effectLst>
              </a:rPr>
              <a:t>Believe me !</a:t>
            </a:r>
            <a:endParaRPr lang="en-US" sz="6600" b="1" i="1" dirty="0">
              <a:solidFill>
                <a:schemeClr val="accent5">
                  <a:lumMod val="75000"/>
                </a:schemeClr>
              </a:soli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a:xfrm>
            <a:off x="1607129" y="2496038"/>
            <a:ext cx="10472160" cy="3475272"/>
          </a:xfrm>
        </p:spPr>
        <p:txBody>
          <a:bodyPr rtlCol="0">
            <a:noAutofit/>
          </a:bodyPr>
          <a:lstStyle/>
          <a:p>
            <a:pPr marL="0" indent="0" algn="ctr" fontAlgn="auto">
              <a:lnSpc>
                <a:spcPct val="150000"/>
              </a:lnSpc>
              <a:buFont typeface="Arial"/>
              <a:buNone/>
              <a:defRPr/>
            </a:pPr>
            <a:r>
              <a:rPr lang="en-US" sz="4000" b="1" i="1" dirty="0">
                <a:ln w="0"/>
                <a:effectLst>
                  <a:outerShdw blurRad="38100" dist="19050" dir="2700000" algn="tl" rotWithShape="0">
                    <a:schemeClr val="dk1">
                      <a:alpha val="40000"/>
                    </a:schemeClr>
                  </a:outerShdw>
                </a:effectLst>
                <a:latin typeface="+mj-lt"/>
              </a:rPr>
              <a:t>They lie because they’re under pressure to perform and </a:t>
            </a:r>
            <a:r>
              <a:rPr lang="en-US" sz="4000" b="1" i="1" dirty="0" smtClean="0">
                <a:ln w="0"/>
                <a:effectLst>
                  <a:outerShdw blurRad="38100" dist="19050" dir="2700000" algn="tl" rotWithShape="0">
                    <a:schemeClr val="dk1">
                      <a:alpha val="40000"/>
                    </a:schemeClr>
                  </a:outerShdw>
                </a:effectLst>
                <a:latin typeface="+mj-lt"/>
              </a:rPr>
              <a:t>because </a:t>
            </a:r>
            <a:r>
              <a:rPr lang="en-US" sz="4000" b="1" i="1" dirty="0">
                <a:ln w="0"/>
                <a:effectLst>
                  <a:outerShdw blurRad="38100" dist="19050" dir="2700000" algn="tl" rotWithShape="0">
                    <a:schemeClr val="dk1">
                      <a:alpha val="40000"/>
                    </a:schemeClr>
                  </a:outerShdw>
                </a:effectLst>
                <a:latin typeface="+mj-lt"/>
              </a:rPr>
              <a:t>“they lack the guts to tell the boss that what is being asked isn’t doable</a:t>
            </a:r>
            <a:r>
              <a:rPr lang="en-US" sz="4000" b="1" i="1" dirty="0" smtClean="0">
                <a:ln w="0"/>
                <a:effectLst>
                  <a:outerShdw blurRad="38100" dist="19050" dir="2700000" algn="tl" rotWithShape="0">
                    <a:schemeClr val="dk1">
                      <a:alpha val="40000"/>
                    </a:schemeClr>
                  </a:outerShdw>
                </a:effectLst>
                <a:latin typeface="+mj-lt"/>
              </a:rPr>
              <a:t>.”</a:t>
            </a:r>
            <a:endParaRPr lang="en-US" sz="4000" b="1" i="1" dirty="0">
              <a:ln w="0"/>
              <a:effectLst>
                <a:outerShdw blurRad="38100" dist="19050" dir="2700000" algn="tl" rotWithShape="0">
                  <a:schemeClr val="dk1">
                    <a:alpha val="40000"/>
                  </a:scheme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par>
                                <p:cTn id="9" presetID="55" presetClass="entr" presetSubtype="0" fill="hold" grpId="0" nodeType="with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3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3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3000"/>
                                        <p:tgtEl>
                                          <p:spTgt spid="3">
                                            <p:txEl>
                                              <p:pRg st="0" end="0"/>
                                            </p:txEl>
                                          </p:spTgt>
                                        </p:tgtEl>
                                      </p:cBhvr>
                                    </p:animEffect>
                                  </p:childTnLst>
                                </p:cTn>
                              </p:par>
                              <p:par>
                                <p:cTn id="14" presetID="2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5000" fill="hold"/>
                                        <p:tgtEl>
                                          <p:spTgt spid="4"/>
                                        </p:tgtEl>
                                        <p:attrNameLst>
                                          <p:attrName>ppt_w</p:attrName>
                                        </p:attrNameLst>
                                      </p:cBhvr>
                                      <p:tavLst>
                                        <p:tav tm="0">
                                          <p:val>
                                            <p:fltVal val="0"/>
                                          </p:val>
                                        </p:tav>
                                        <p:tav tm="100000">
                                          <p:val>
                                            <p:strVal val="#ppt_w"/>
                                          </p:val>
                                        </p:tav>
                                      </p:tavLst>
                                    </p:anim>
                                    <p:anim calcmode="lin" valueType="num">
                                      <p:cBhvr>
                                        <p:cTn id="17" dur="15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3" y="413905"/>
            <a:ext cx="10018712" cy="957695"/>
          </a:xfrm>
        </p:spPr>
        <p:txBody>
          <a:bodyPr rtlCol="0">
            <a:normAutofit/>
          </a:bodyPr>
          <a:lstStyle/>
          <a:p>
            <a:pPr fontAlgn="auto">
              <a:spcAft>
                <a:spcPts val="0"/>
              </a:spcAft>
              <a:defRPr/>
            </a:pPr>
            <a:r>
              <a:rPr lang="en-US" altLang="en-US" sz="3600" b="1" dirty="0" smtClean="0">
                <a:effectLst>
                  <a:outerShdw blurRad="50800" dist="38100" dir="18900000" algn="bl" rotWithShape="0">
                    <a:prstClr val="black">
                      <a:alpha val="40000"/>
                    </a:prstClr>
                  </a:outerShdw>
                </a:effectLst>
              </a:rPr>
              <a:t>Top </a:t>
            </a:r>
            <a:r>
              <a:rPr lang="en-US" altLang="en-US" sz="3600" b="1" smtClean="0">
                <a:effectLst>
                  <a:outerShdw blurRad="50800" dist="38100" dir="18900000" algn="bl" rotWithShape="0">
                    <a:prstClr val="black">
                      <a:alpha val="40000"/>
                    </a:prstClr>
                  </a:outerShdw>
                </a:effectLst>
              </a:rPr>
              <a:t>Management Officers </a:t>
            </a:r>
            <a:r>
              <a:rPr lang="en-US" sz="3600" b="1" dirty="0" smtClean="0">
                <a:effectLst>
                  <a:outerShdw blurRad="50800" dist="38100" dir="18900000" algn="bl" rotWithShape="0">
                    <a:prstClr val="black">
                      <a:alpha val="40000"/>
                    </a:prstClr>
                  </a:outerShdw>
                </a:effectLst>
              </a:rPr>
              <a:t>’s </a:t>
            </a:r>
            <a:r>
              <a:rPr lang="en-US" sz="3600" b="1" dirty="0">
                <a:effectLst>
                  <a:outerShdw blurRad="50800" dist="38100" dir="18900000" algn="bl" rotWithShape="0">
                    <a:prstClr val="black">
                      <a:alpha val="40000"/>
                    </a:prstClr>
                  </a:outerShdw>
                </a:effectLst>
              </a:rPr>
              <a:t>Ethical Behaviors</a:t>
            </a:r>
          </a:p>
        </p:txBody>
      </p:sp>
      <p:sp>
        <p:nvSpPr>
          <p:cNvPr id="3" name="Content Placeholder 2"/>
          <p:cNvSpPr>
            <a:spLocks noGrp="1"/>
          </p:cNvSpPr>
          <p:nvPr>
            <p:ph idx="1"/>
          </p:nvPr>
        </p:nvSpPr>
        <p:spPr>
          <a:xfrm>
            <a:off x="1595150" y="1371600"/>
            <a:ext cx="10018712" cy="4171084"/>
          </a:xfrm>
        </p:spPr>
        <p:txBody>
          <a:bodyPr/>
          <a:lstStyle/>
          <a:p>
            <a:pPr>
              <a:buClr>
                <a:srgbClr val="C59B00"/>
              </a:buClr>
            </a:pPr>
            <a:r>
              <a:rPr lang="en-US" altLang="en-US" sz="2800" i="1" dirty="0" smtClean="0">
                <a:latin typeface="+mj-lt"/>
              </a:rPr>
              <a:t>Top management officers </a:t>
            </a:r>
            <a:r>
              <a:rPr lang="en-US" altLang="en-US" sz="2800" i="1" dirty="0">
                <a:latin typeface="+mj-lt"/>
              </a:rPr>
              <a:t>are not likely to allow their "ethics" to be directly observed or measured (Linda, 1986).</a:t>
            </a:r>
          </a:p>
          <a:p>
            <a:pPr>
              <a:buClr>
                <a:srgbClr val="C59B00"/>
              </a:buClr>
            </a:pPr>
            <a:r>
              <a:rPr lang="en-US" altLang="en-US" sz="2800" i="1" dirty="0">
                <a:latin typeface="+mj-lt"/>
              </a:rPr>
              <a:t>Top management officers’ ethical behavior will be influenced significantly by the demands of authority (Linda, 1986).</a:t>
            </a:r>
          </a:p>
          <a:p>
            <a:pPr>
              <a:buClr>
                <a:srgbClr val="C59B00"/>
              </a:buClr>
            </a:pPr>
            <a:r>
              <a:rPr lang="en-US" altLang="en-US" sz="2800" i="1" dirty="0">
                <a:latin typeface="+mj-lt"/>
              </a:rPr>
              <a:t>Top management </a:t>
            </a:r>
            <a:r>
              <a:rPr lang="en-US" altLang="en-US" sz="2800" i="1" dirty="0" smtClean="0">
                <a:latin typeface="+mj-lt"/>
              </a:rPr>
              <a:t>officers' </a:t>
            </a:r>
            <a:r>
              <a:rPr lang="en-US" altLang="en-US" sz="2800" i="1" dirty="0">
                <a:latin typeface="+mj-lt"/>
              </a:rPr>
              <a:t>ethical behavior will be influenced negatively by external pressures of time, scarce resources, competition, or personal costs (Linda, </a:t>
            </a:r>
            <a:r>
              <a:rPr lang="en-US" altLang="en-US" sz="2800" i="1" dirty="0" smtClean="0">
                <a:latin typeface="+mj-lt"/>
              </a:rPr>
              <a:t>1986).</a:t>
            </a:r>
            <a:endParaRPr lang="en-US" altLang="en-US" sz="2800" i="1" dirty="0">
              <a:latin typeface="+mj-lt"/>
            </a:endParaRPr>
          </a:p>
        </p:txBody>
      </p:sp>
      <p:sp>
        <p:nvSpPr>
          <p:cNvPr id="9219" name="Rectangle 7"/>
          <p:cNvSpPr>
            <a:spLocks noChangeArrowheads="1"/>
          </p:cNvSpPr>
          <p:nvPr/>
        </p:nvSpPr>
        <p:spPr bwMode="auto">
          <a:xfrm>
            <a:off x="2857500" y="5667375"/>
            <a:ext cx="8215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en-US" sz="2000">
                <a:latin typeface="Times New Roman" charset="0"/>
                <a:ea typeface="Times New Roman" charset="0"/>
                <a:cs typeface="Calibri" charset="0"/>
              </a:rPr>
              <a:t>Linda, K., Trevino. (1986). Ethical Decision Making in Organizations: A Person-Situation Interactionist Model. </a:t>
            </a:r>
            <a:r>
              <a:rPr lang="en-US" altLang="en-US" sz="2000" i="1">
                <a:latin typeface="Times New Roman" charset="0"/>
                <a:ea typeface="Times New Roman" charset="0"/>
                <a:cs typeface="Calibri" charset="0"/>
              </a:rPr>
              <a:t>Academy of Management Review., 11</a:t>
            </a:r>
            <a:r>
              <a:rPr lang="en-US" altLang="en-US" sz="2000">
                <a:latin typeface="Times New Roman" charset="0"/>
                <a:ea typeface="Times New Roman" charset="0"/>
                <a:cs typeface="Calibri" charset="0"/>
              </a:rPr>
              <a:t>(3 ), 601-617. </a:t>
            </a:r>
            <a:endParaRPr lang="en-US" altLang="en-US" sz="1600">
              <a:latin typeface="Calibri" charset="0"/>
              <a:ea typeface="Times New Roman" charset="0"/>
              <a:cs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3575" y="74613"/>
            <a:ext cx="5781675" cy="1762125"/>
          </a:xfrm>
        </p:spPr>
      </p:pic>
      <p:pic>
        <p:nvPicPr>
          <p:cNvPr id="1229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2600" y="3022600"/>
            <a:ext cx="61436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1911350"/>
            <a:ext cx="61341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22600" y="3978275"/>
            <a:ext cx="61722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20938" y="5089525"/>
            <a:ext cx="71723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upRight)">
                                      <p:cBhvr>
                                        <p:cTn id="7" dur="500"/>
                                        <p:tgtEl>
                                          <p:spTgt spid="12291"/>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strips(upRight)">
                                      <p:cBhvr>
                                        <p:cTn id="11" dur="500"/>
                                        <p:tgtEl>
                                          <p:spTgt spid="12290"/>
                                        </p:tgtEl>
                                      </p:cBhvr>
                                    </p:animEffect>
                                  </p:childTnLst>
                                </p:cTn>
                              </p:par>
                            </p:childTnLst>
                          </p:cTn>
                        </p:par>
                        <p:par>
                          <p:cTn id="12" fill="hold">
                            <p:stCondLst>
                              <p:cond delay="1000"/>
                            </p:stCondLst>
                            <p:childTnLst>
                              <p:par>
                                <p:cTn id="13" presetID="18" presetClass="entr" presetSubtype="3" fill="hold" nodeType="after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strips(upRight)">
                                      <p:cBhvr>
                                        <p:cTn id="15" dur="500"/>
                                        <p:tgtEl>
                                          <p:spTgt spid="12292"/>
                                        </p:tgtEl>
                                      </p:cBhvr>
                                    </p:animEffect>
                                  </p:childTnLst>
                                </p:cTn>
                              </p:par>
                            </p:childTnLst>
                          </p:cTn>
                        </p:par>
                        <p:par>
                          <p:cTn id="16" fill="hold">
                            <p:stCondLst>
                              <p:cond delay="1500"/>
                            </p:stCondLst>
                            <p:childTnLst>
                              <p:par>
                                <p:cTn id="17" presetID="18" presetClass="entr" presetSubtype="3" fill="hold" nodeType="afterEffect">
                                  <p:stCondLst>
                                    <p:cond delay="0"/>
                                  </p:stCondLst>
                                  <p:childTnLst>
                                    <p:set>
                                      <p:cBhvr>
                                        <p:cTn id="18" dur="1" fill="hold">
                                          <p:stCondLst>
                                            <p:cond delay="0"/>
                                          </p:stCondLst>
                                        </p:cTn>
                                        <p:tgtEl>
                                          <p:spTgt spid="12293"/>
                                        </p:tgtEl>
                                        <p:attrNameLst>
                                          <p:attrName>style.visibility</p:attrName>
                                        </p:attrNameLst>
                                      </p:cBhvr>
                                      <p:to>
                                        <p:strVal val="visible"/>
                                      </p:to>
                                    </p:set>
                                    <p:animEffect transition="in" filter="strips(upRight)">
                                      <p:cBhvr>
                                        <p:cTn id="19"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68738" y="0"/>
            <a:ext cx="4657725" cy="1295400"/>
          </a:xfrm>
        </p:spPr>
      </p:pic>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1613" y="1154113"/>
            <a:ext cx="6667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3876675"/>
            <a:ext cx="66960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51138" y="2981325"/>
            <a:ext cx="66484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55900" y="2100263"/>
            <a:ext cx="6667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55888" y="4783138"/>
            <a:ext cx="686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13" y="5748338"/>
            <a:ext cx="72675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trips(upRight)">
                                      <p:cBhvr>
                                        <p:cTn id="7" dur="500"/>
                                        <p:tgtEl>
                                          <p:spTgt spid="13314"/>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strips(upRight)">
                                      <p:cBhvr>
                                        <p:cTn id="11" dur="500"/>
                                        <p:tgtEl>
                                          <p:spTgt spid="13317"/>
                                        </p:tgtEl>
                                      </p:cBhvr>
                                    </p:animEffect>
                                  </p:childTnLst>
                                </p:cTn>
                              </p:par>
                            </p:childTnLst>
                          </p:cTn>
                        </p:par>
                        <p:par>
                          <p:cTn id="12" fill="hold">
                            <p:stCondLst>
                              <p:cond delay="1000"/>
                            </p:stCondLst>
                            <p:childTnLst>
                              <p:par>
                                <p:cTn id="13" presetID="18" presetClass="entr" presetSubtype="3" fill="hold" nodeType="after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strips(upRight)">
                                      <p:cBhvr>
                                        <p:cTn id="15" dur="500"/>
                                        <p:tgtEl>
                                          <p:spTgt spid="13316"/>
                                        </p:tgtEl>
                                      </p:cBhvr>
                                    </p:animEffect>
                                  </p:childTnLst>
                                </p:cTn>
                              </p:par>
                            </p:childTnLst>
                          </p:cTn>
                        </p:par>
                        <p:par>
                          <p:cTn id="16" fill="hold">
                            <p:stCondLst>
                              <p:cond delay="1500"/>
                            </p:stCondLst>
                            <p:childTnLst>
                              <p:par>
                                <p:cTn id="17" presetID="18" presetClass="entr" presetSubtype="3" fill="hold" nodeType="afterEffect">
                                  <p:stCondLst>
                                    <p:cond delay="0"/>
                                  </p:stCondLst>
                                  <p:childTnLst>
                                    <p:set>
                                      <p:cBhvr>
                                        <p:cTn id="18" dur="1" fill="hold">
                                          <p:stCondLst>
                                            <p:cond delay="0"/>
                                          </p:stCondLst>
                                        </p:cTn>
                                        <p:tgtEl>
                                          <p:spTgt spid="13315"/>
                                        </p:tgtEl>
                                        <p:attrNameLst>
                                          <p:attrName>style.visibility</p:attrName>
                                        </p:attrNameLst>
                                      </p:cBhvr>
                                      <p:to>
                                        <p:strVal val="visible"/>
                                      </p:to>
                                    </p:set>
                                    <p:animEffect transition="in" filter="strips(upRight)">
                                      <p:cBhvr>
                                        <p:cTn id="19" dur="500"/>
                                        <p:tgtEl>
                                          <p:spTgt spid="13315"/>
                                        </p:tgtEl>
                                      </p:cBhvr>
                                    </p:animEffect>
                                  </p:childTnLst>
                                </p:cTn>
                              </p:par>
                            </p:childTnLst>
                          </p:cTn>
                        </p:par>
                        <p:par>
                          <p:cTn id="20" fill="hold">
                            <p:stCondLst>
                              <p:cond delay="2000"/>
                            </p:stCondLst>
                            <p:childTnLst>
                              <p:par>
                                <p:cTn id="21" presetID="18" presetClass="entr" presetSubtype="3" fill="hold" nodeType="after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strips(upRight)">
                                      <p:cBhvr>
                                        <p:cTn id="23" dur="500"/>
                                        <p:tgtEl>
                                          <p:spTgt spid="13318"/>
                                        </p:tgtEl>
                                      </p:cBhvr>
                                    </p:animEffect>
                                  </p:childTnLst>
                                </p:cTn>
                              </p:par>
                            </p:childTnLst>
                          </p:cTn>
                        </p:par>
                        <p:par>
                          <p:cTn id="24" fill="hold">
                            <p:stCondLst>
                              <p:cond delay="2500"/>
                            </p:stCondLst>
                            <p:childTnLst>
                              <p:par>
                                <p:cTn id="25" presetID="18" presetClass="entr" presetSubtype="3" fill="hold" nodeType="afterEffect">
                                  <p:stCondLst>
                                    <p:cond delay="0"/>
                                  </p:stCondLst>
                                  <p:childTnLst>
                                    <p:set>
                                      <p:cBhvr>
                                        <p:cTn id="26" dur="1" fill="hold">
                                          <p:stCondLst>
                                            <p:cond delay="0"/>
                                          </p:stCondLst>
                                        </p:cTn>
                                        <p:tgtEl>
                                          <p:spTgt spid="13319"/>
                                        </p:tgtEl>
                                        <p:attrNameLst>
                                          <p:attrName>style.visibility</p:attrName>
                                        </p:attrNameLst>
                                      </p:cBhvr>
                                      <p:to>
                                        <p:strVal val="visible"/>
                                      </p:to>
                                    </p:set>
                                    <p:animEffect transition="in" filter="strips(upRight)">
                                      <p:cBhvr>
                                        <p:cTn id="27"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a:ext>
            </a:extLst>
          </a:blip>
          <a:srcRect l="18380" t="27324" r="18836" b="18947"/>
          <a:stretch/>
        </p:blipFill>
        <p:spPr>
          <a:xfrm>
            <a:off x="4986338" y="2530475"/>
            <a:ext cx="2655887" cy="1262063"/>
          </a:xfrm>
          <a:effectLst>
            <a:outerShdw blurRad="190500" algn="tl" rotWithShape="0">
              <a:srgbClr val="000000">
                <a:alpha val="70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66" t="5480" r="776" b="6344"/>
          <a:stretch/>
        </p:blipFill>
        <p:spPr>
          <a:xfrm>
            <a:off x="6347930" y="369926"/>
            <a:ext cx="5843395" cy="2160894"/>
          </a:xfrm>
          <a:prstGeom prst="snip2SameRect">
            <a:avLst/>
          </a:prstGeom>
          <a:ln>
            <a:noFill/>
          </a:ln>
          <a:effectLst/>
          <a:scene3d>
            <a:camera prst="orthographicFront">
              <a:rot lat="0" lon="0" rev="0"/>
            </a:camera>
            <a:lightRig rig="contrasting" dir="t">
              <a:rot lat="0" lon="0" rev="7800000"/>
            </a:lightRig>
          </a:scene3d>
          <a:sp3d>
            <a:bevelT w="139700" h="139700"/>
          </a:sp3d>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82" t="5833" r="1729" b="3766"/>
          <a:stretch/>
        </p:blipFill>
        <p:spPr>
          <a:xfrm>
            <a:off x="436607" y="369926"/>
            <a:ext cx="5894174" cy="2161405"/>
          </a:xfrm>
          <a:prstGeom prst="snip2SameRect">
            <a:avLst/>
          </a:prstGeom>
          <a:ln>
            <a:noFill/>
          </a:ln>
          <a:effectLst/>
          <a:scene3d>
            <a:camera prst="orthographicFront">
              <a:rot lat="0" lon="0" rev="0"/>
            </a:camera>
            <a:lightRig rig="contrasting" dir="t">
              <a:rot lat="0" lon="0" rev="7800000"/>
            </a:lightRig>
          </a:scene3d>
          <a:sp3d>
            <a:bevelT w="139700" h="139700"/>
          </a:sp3d>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955" t="8378" r="1955" b="7793"/>
          <a:stretch/>
        </p:blipFill>
        <p:spPr>
          <a:xfrm>
            <a:off x="400888" y="3792240"/>
            <a:ext cx="5828270" cy="2237858"/>
          </a:xfrm>
          <a:prstGeom prst="snip2SameRect">
            <a:avLst/>
          </a:prstGeom>
          <a:ln>
            <a:noFill/>
          </a:ln>
          <a:effectLst/>
          <a:scene3d>
            <a:camera prst="orthographicFront">
              <a:rot lat="0" lon="0" rev="0"/>
            </a:camera>
            <a:lightRig rig="contrasting" dir="t">
              <a:rot lat="0" lon="0" rev="7800000"/>
            </a:lightRig>
          </a:scene3d>
          <a:sp3d>
            <a:bevelT w="139700" h="139700"/>
          </a:sp3d>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415" t="6714" r="2139" b="5654"/>
          <a:stretch/>
        </p:blipFill>
        <p:spPr>
          <a:xfrm>
            <a:off x="6248400" y="3792239"/>
            <a:ext cx="5943600" cy="2237859"/>
          </a:xfrm>
          <a:prstGeom prst="snip2SameRect">
            <a:avLst/>
          </a:prstGeom>
          <a:ln>
            <a:noFill/>
          </a:ln>
          <a:effectLst/>
          <a:scene3d>
            <a:camera prst="orthographicFront">
              <a:rot lat="0" lon="0" rev="0"/>
            </a:camera>
            <a:lightRig rig="contrasting" dir="t">
              <a:rot lat="0" lon="0" rev="7800000"/>
            </a:lightRig>
          </a:scene3d>
          <a:sp3d>
            <a:bevelT w="139700" h="1397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129901" y="1724011"/>
            <a:ext cx="4188596" cy="2490120"/>
          </a:xfrm>
          <a:prstGeom prst="ellipse">
            <a:avLst/>
          </a:prstGeom>
          <a:effectLst>
            <a:softEdge rad="1125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l="3901" t="4097" r="6316" b="14991"/>
          <a:stretch/>
        </p:blipFill>
        <p:spPr>
          <a:xfrm>
            <a:off x="1655805" y="242123"/>
            <a:ext cx="2685287" cy="690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rotWithShape="1">
          <a:blip r:embed="rId4">
            <a:extLst>
              <a:ext uri="{28A0092B-C50C-407E-A947-70E740481C1C}">
                <a14:useLocalDpi xmlns:a14="http://schemas.microsoft.com/office/drawing/2010/main"/>
              </a:ext>
            </a:extLst>
          </a:blip>
          <a:srcRect l="3327" t="9876" r="5411" b="9175"/>
          <a:stretch/>
        </p:blipFill>
        <p:spPr>
          <a:xfrm>
            <a:off x="1460843" y="3045604"/>
            <a:ext cx="2755557" cy="782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5">
            <a:extLst>
              <a:ext uri="{28A0092B-C50C-407E-A947-70E740481C1C}">
                <a14:useLocalDpi xmlns:a14="http://schemas.microsoft.com/office/drawing/2010/main"/>
              </a:ext>
            </a:extLst>
          </a:blip>
          <a:srcRect l="1385" t="16290" r="1500" b="6541"/>
          <a:stretch/>
        </p:blipFill>
        <p:spPr>
          <a:xfrm>
            <a:off x="8130745" y="1977081"/>
            <a:ext cx="3200401" cy="590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rotWithShape="1">
          <a:blip r:embed="rId6">
            <a:extLst>
              <a:ext uri="{28A0092B-C50C-407E-A947-70E740481C1C}">
                <a14:useLocalDpi xmlns:a14="http://schemas.microsoft.com/office/drawing/2010/main"/>
              </a:ext>
            </a:extLst>
          </a:blip>
          <a:srcRect l="3700" t="17251" b="10332"/>
          <a:stretch/>
        </p:blipFill>
        <p:spPr>
          <a:xfrm>
            <a:off x="4843849" y="1172035"/>
            <a:ext cx="2871014" cy="59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7">
            <a:extLst>
              <a:ext uri="{28A0092B-C50C-407E-A947-70E740481C1C}">
                <a14:useLocalDpi xmlns:a14="http://schemas.microsoft.com/office/drawing/2010/main"/>
              </a:ext>
            </a:extLst>
          </a:blip>
          <a:srcRect l="514" t="16713" r="3872" b="3622"/>
          <a:stretch/>
        </p:blipFill>
        <p:spPr>
          <a:xfrm>
            <a:off x="4748864" y="294176"/>
            <a:ext cx="2850541" cy="668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8">
            <a:extLst>
              <a:ext uri="{28A0092B-C50C-407E-A947-70E740481C1C}">
                <a14:useLocalDpi xmlns:a14="http://schemas.microsoft.com/office/drawing/2010/main"/>
              </a:ext>
            </a:extLst>
          </a:blip>
          <a:srcRect l="1147" t="8697" r="4849" b="7998"/>
          <a:stretch/>
        </p:blipFill>
        <p:spPr>
          <a:xfrm>
            <a:off x="7373514" y="5510525"/>
            <a:ext cx="3957632" cy="952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rotWithShape="1">
          <a:blip r:embed="rId9">
            <a:extLst>
              <a:ext uri="{28A0092B-C50C-407E-A947-70E740481C1C}">
                <a14:useLocalDpi xmlns:a14="http://schemas.microsoft.com/office/drawing/2010/main"/>
              </a:ext>
            </a:extLst>
          </a:blip>
          <a:srcRect l="2072" t="8337" r="1049" b="3716"/>
          <a:stretch/>
        </p:blipFill>
        <p:spPr>
          <a:xfrm>
            <a:off x="2583461" y="5514697"/>
            <a:ext cx="4300151" cy="948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rotWithShape="1">
          <a:blip r:embed="rId10">
            <a:extLst>
              <a:ext uri="{28A0092B-C50C-407E-A947-70E740481C1C}">
                <a14:useLocalDpi xmlns:a14="http://schemas.microsoft.com/office/drawing/2010/main"/>
              </a:ext>
            </a:extLst>
          </a:blip>
          <a:srcRect l="3145" t="9137" r="11246" b="9139"/>
          <a:stretch/>
        </p:blipFill>
        <p:spPr>
          <a:xfrm>
            <a:off x="8217243" y="3064851"/>
            <a:ext cx="3596001" cy="7627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rotWithShape="1">
          <a:blip r:embed="rId11">
            <a:extLst>
              <a:ext uri="{28A0092B-C50C-407E-A947-70E740481C1C}">
                <a14:useLocalDpi xmlns:a14="http://schemas.microsoft.com/office/drawing/2010/main"/>
              </a:ext>
            </a:extLst>
          </a:blip>
          <a:srcRect l="3901" t="21635" r="6316" b="10049"/>
          <a:stretch/>
        </p:blipFill>
        <p:spPr>
          <a:xfrm>
            <a:off x="1655805" y="1172035"/>
            <a:ext cx="2685287" cy="565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rotWithShape="1">
          <a:blip r:embed="rId12">
            <a:extLst>
              <a:ext uri="{28A0092B-C50C-407E-A947-70E740481C1C}">
                <a14:useLocalDpi xmlns:a14="http://schemas.microsoft.com/office/drawing/2010/main"/>
              </a:ext>
            </a:extLst>
          </a:blip>
          <a:srcRect l="2656" t="12869" r="1426" b="1"/>
          <a:stretch/>
        </p:blipFill>
        <p:spPr>
          <a:xfrm>
            <a:off x="8007177" y="1172035"/>
            <a:ext cx="3323969" cy="59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rotWithShape="1">
          <a:blip r:embed="rId13">
            <a:extLst>
              <a:ext uri="{28A0092B-C50C-407E-A947-70E740481C1C}">
                <a14:useLocalDpi xmlns:a14="http://schemas.microsoft.com/office/drawing/2010/main"/>
              </a:ext>
            </a:extLst>
          </a:blip>
          <a:srcRect l="3250" t="16289" r="18815"/>
          <a:stretch/>
        </p:blipFill>
        <p:spPr>
          <a:xfrm>
            <a:off x="1655805" y="1977081"/>
            <a:ext cx="2685288" cy="640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p:cNvPicPr>
            <a:picLocks noChangeAspect="1"/>
          </p:cNvPicPr>
          <p:nvPr/>
        </p:nvPicPr>
        <p:blipFill rotWithShape="1">
          <a:blip r:embed="rId14">
            <a:extLst>
              <a:ext uri="{28A0092B-C50C-407E-A947-70E740481C1C}">
                <a14:useLocalDpi xmlns:a14="http://schemas.microsoft.com/office/drawing/2010/main"/>
              </a:ext>
            </a:extLst>
          </a:blip>
          <a:srcRect l="2552" t="6980" r="4354" b="11438"/>
          <a:stretch/>
        </p:blipFill>
        <p:spPr>
          <a:xfrm>
            <a:off x="4748213" y="4219575"/>
            <a:ext cx="3573462" cy="923925"/>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rotWithShape="1">
          <a:blip r:embed="rId15">
            <a:extLst>
              <a:ext uri="{28A0092B-C50C-407E-A947-70E740481C1C}">
                <a14:useLocalDpi xmlns:a14="http://schemas.microsoft.com/office/drawing/2010/main"/>
              </a:ext>
            </a:extLst>
          </a:blip>
          <a:srcRect l="2656" t="11384" r="1426" b="8147"/>
          <a:stretch/>
        </p:blipFill>
        <p:spPr>
          <a:xfrm>
            <a:off x="8007177" y="294176"/>
            <a:ext cx="3323969" cy="668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Effect transition="in" filter="fade">
                                      <p:cBhvr>
                                        <p:cTn id="75" dur="500"/>
                                        <p:tgtEl>
                                          <p:spTgt spid="11"/>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030" t="8418" r="2116" b="33488"/>
          <a:stretch>
            <a:fillRect/>
          </a:stretch>
        </p:blipFill>
        <p:spPr>
          <a:xfrm>
            <a:off x="2433638" y="276225"/>
            <a:ext cx="8020050" cy="811213"/>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295" t="8963" r="8238" b="34543"/>
          <a:stretch/>
        </p:blipFill>
        <p:spPr>
          <a:xfrm>
            <a:off x="2392126" y="2125663"/>
            <a:ext cx="8061562" cy="831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4938" t="9706" r="17701" b="20371"/>
          <a:stretch/>
        </p:blipFill>
        <p:spPr>
          <a:xfrm>
            <a:off x="2392126" y="1165225"/>
            <a:ext cx="8061562" cy="896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6876" t="10500" r="9091" b="20234"/>
          <a:stretch/>
        </p:blipFill>
        <p:spPr>
          <a:xfrm>
            <a:off x="2396519" y="4806950"/>
            <a:ext cx="8034125" cy="846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6105" t="9856" r="10514" b="31899"/>
          <a:stretch/>
        </p:blipFill>
        <p:spPr>
          <a:xfrm>
            <a:off x="2433638" y="3036888"/>
            <a:ext cx="7990685" cy="831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6112" t="8043" r="10687" b="14014"/>
          <a:stretch/>
        </p:blipFill>
        <p:spPr>
          <a:xfrm>
            <a:off x="2413616" y="3948113"/>
            <a:ext cx="8036412" cy="781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7454" t="17639" r="10043" b="16428"/>
          <a:stretch/>
        </p:blipFill>
        <p:spPr>
          <a:xfrm>
            <a:off x="2392126" y="5724525"/>
            <a:ext cx="8061562"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10.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11.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12.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2.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3.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4.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5.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6.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7.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8.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9.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Parallax</Template>
  <TotalTime>2296</TotalTime>
  <Words>468</Words>
  <Application>Microsoft Office PowerPoint</Application>
  <PresentationFormat>Custom</PresentationFormat>
  <Paragraphs>42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Parallax</vt:lpstr>
      <vt:lpstr>“LIARS AT WORK”</vt:lpstr>
      <vt:lpstr>Organizational Obscurantism</vt:lpstr>
      <vt:lpstr>What is lie?</vt:lpstr>
      <vt:lpstr>Top Management Officers ’s Ethical Behaviors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Employees lie to the boss </vt:lpstr>
      <vt:lpstr>If you are the boss, people lie to you unless …</vt:lpstr>
      <vt:lpstr>Believe me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LIARS AT WORK</dc:title>
  <dc:creator>Microsoft Office User</dc:creator>
  <cp:lastModifiedBy>Rashid</cp:lastModifiedBy>
  <cp:revision>52</cp:revision>
  <dcterms:created xsi:type="dcterms:W3CDTF">2016-08-08T05:40:17Z</dcterms:created>
  <dcterms:modified xsi:type="dcterms:W3CDTF">2016-08-25T12:50:43Z</dcterms:modified>
</cp:coreProperties>
</file>